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3.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4.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5.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6.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7.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8.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theme/theme19.xml" ContentType="application/vnd.openxmlformats-officedocument.theme+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theme/theme20.xml" ContentType="application/vnd.openxmlformats-officedocument.theme+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theme/theme21.xml" ContentType="application/vnd.openxmlformats-officedocument.theme+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2.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3.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4.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25.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theme/theme26.xml" ContentType="application/vnd.openxmlformats-officedocument.theme+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27.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theme/theme28.xml" ContentType="application/vnd.openxmlformats-officedocument.theme+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theme/theme29.xml" ContentType="application/vnd.openxmlformats-officedocument.theme+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30.xml" ContentType="application/vnd.openxmlformats-officedocument.theme+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theme/theme31.xml" ContentType="application/vnd.openxmlformats-officedocument.theme+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 id="2147483673" r:id="rId2"/>
    <p:sldMasterId id="2147483686" r:id="rId3"/>
    <p:sldMasterId id="2147483699" r:id="rId4"/>
    <p:sldMasterId id="2147483712" r:id="rId5"/>
    <p:sldMasterId id="2147483725" r:id="rId6"/>
    <p:sldMasterId id="2147483738" r:id="rId7"/>
    <p:sldMasterId id="2147483751" r:id="rId8"/>
    <p:sldMasterId id="2147483764" r:id="rId9"/>
    <p:sldMasterId id="2147483777" r:id="rId10"/>
    <p:sldMasterId id="2147483790" r:id="rId11"/>
    <p:sldMasterId id="2147483803" r:id="rId12"/>
    <p:sldMasterId id="2147483816" r:id="rId13"/>
    <p:sldMasterId id="2147483829" r:id="rId14"/>
    <p:sldMasterId id="2147483842" r:id="rId15"/>
    <p:sldMasterId id="2147483855" r:id="rId16"/>
    <p:sldMasterId id="2147483868" r:id="rId17"/>
    <p:sldMasterId id="2147483881" r:id="rId18"/>
    <p:sldMasterId id="2147483894" r:id="rId19"/>
    <p:sldMasterId id="2147483907" r:id="rId20"/>
    <p:sldMasterId id="2147483920" r:id="rId21"/>
    <p:sldMasterId id="2147483933" r:id="rId22"/>
    <p:sldMasterId id="2147483946" r:id="rId23"/>
    <p:sldMasterId id="2147483959" r:id="rId24"/>
    <p:sldMasterId id="2147483972" r:id="rId25"/>
    <p:sldMasterId id="2147483985" r:id="rId26"/>
    <p:sldMasterId id="2147483998" r:id="rId27"/>
    <p:sldMasterId id="2147484011" r:id="rId28"/>
    <p:sldMasterId id="2147484024" r:id="rId29"/>
    <p:sldMasterId id="2147484037" r:id="rId30"/>
    <p:sldMasterId id="2147484050" r:id="rId31"/>
    <p:sldMasterId id="2147484063" r:id="rId32"/>
  </p:sldMasterIdLst>
  <p:notesMasterIdLst>
    <p:notesMasterId r:id="rId65"/>
  </p:notesMasterIdLst>
  <p:sldIdLst>
    <p:sldId id="256" r:id="rId33"/>
    <p:sldId id="257" r:id="rId34"/>
    <p:sldId id="258" r:id="rId35"/>
    <p:sldId id="259" r:id="rId36"/>
    <p:sldId id="260" r:id="rId37"/>
    <p:sldId id="261" r:id="rId38"/>
    <p:sldId id="262" r:id="rId39"/>
    <p:sldId id="263" r:id="rId40"/>
    <p:sldId id="264" r:id="rId41"/>
    <p:sldId id="265" r:id="rId42"/>
    <p:sldId id="266" r:id="rId43"/>
    <p:sldId id="267" r:id="rId44"/>
    <p:sldId id="268" r:id="rId45"/>
    <p:sldId id="269" r:id="rId46"/>
    <p:sldId id="270" r:id="rId47"/>
    <p:sldId id="271" r:id="rId48"/>
    <p:sldId id="272" r:id="rId49"/>
    <p:sldId id="273" r:id="rId50"/>
    <p:sldId id="274" r:id="rId51"/>
    <p:sldId id="275" r:id="rId52"/>
    <p:sldId id="276" r:id="rId53"/>
    <p:sldId id="277" r:id="rId54"/>
    <p:sldId id="278" r:id="rId55"/>
    <p:sldId id="279" r:id="rId56"/>
    <p:sldId id="280" r:id="rId57"/>
    <p:sldId id="281" r:id="rId58"/>
    <p:sldId id="282" r:id="rId59"/>
    <p:sldId id="283" r:id="rId60"/>
    <p:sldId id="287" r:id="rId61"/>
    <p:sldId id="284" r:id="rId62"/>
    <p:sldId id="285" r:id="rId63"/>
    <p:sldId id="286" r:id="rId64"/>
  </p:sldIdLst>
  <p:sldSz cx="9144000" cy="6858000" type="screen4x3"/>
  <p:notesSz cx="6858000" cy="9144000"/>
  <p:embeddedFontLst>
    <p:embeddedFont>
      <p:font typeface="Calibri" panose="020F0502020204030204" pitchFamily="34" charset="0"/>
      <p:regular r:id="rId66"/>
      <p:bold r:id="rId67"/>
      <p:italic r:id="rId68"/>
      <p:boldItalic r:id="rId69"/>
    </p:embeddedFont>
    <p:embeddedFont>
      <p:font typeface="Consolas" panose="020B0609020204030204" pitchFamily="49" charset="0"/>
      <p:regular r:id="rId70"/>
      <p:bold r:id="rId71"/>
      <p:italic r:id="rId72"/>
      <p:boldItalic r:id="rId73"/>
    </p:embeddedFont>
    <p:embeddedFont>
      <p:font typeface="Lucida Sans Unicode" panose="020B0602030504020204" pitchFamily="34" charset="0"/>
      <p:regular r:id="rId74"/>
    </p:embeddedFont>
    <p:embeddedFont>
      <p:font typeface="Segoe UI" panose="020B0502040204020203" pitchFamily="34" charset="0"/>
      <p:regular r:id="rId75"/>
      <p:bold r:id="rId76"/>
      <p:italic r:id="rId77"/>
      <p:boldItalic r:id="rId78"/>
    </p:embeddedFont>
    <p:embeddedFont>
      <p:font typeface="Verdana" panose="020B0604030504040204" pitchFamily="34" charset="0"/>
      <p:regular r:id="rId79"/>
      <p:bold r:id="rId80"/>
      <p:italic r:id="rId81"/>
      <p:boldItalic r:id="rId8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76" userDrawn="1">
          <p15:clr>
            <a:srgbClr val="A4A3A4"/>
          </p15:clr>
        </p15:guide>
      </p15:sldGuideLst>
    </p:ext>
    <p:ext uri="{2D200454-40CA-4A62-9FC3-DE9A4176ACB9}">
      <p15:notesGuideLst xmlns:p15="http://schemas.microsoft.com/office/powerpoint/2012/main">
        <p15:guide id="1" orient="horz" pos="2886"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023" autoAdjust="0"/>
    <p:restoredTop sz="94291" autoAdjust="0"/>
  </p:normalViewPr>
  <p:slideViewPr>
    <p:cSldViewPr snapToGrid="0" showGuides="1">
      <p:cViewPr varScale="1">
        <p:scale>
          <a:sx n="69" d="100"/>
          <a:sy n="69" d="100"/>
        </p:scale>
        <p:origin x="1854" y="66"/>
      </p:cViewPr>
      <p:guideLst>
        <p:guide orient="horz" pos="2160"/>
        <p:guide pos="476"/>
      </p:guideLst>
    </p:cSldViewPr>
  </p:slideViewPr>
  <p:notesTextViewPr>
    <p:cViewPr>
      <p:scale>
        <a:sx n="1" d="1"/>
        <a:sy n="1" d="1"/>
      </p:scale>
      <p:origin x="0" y="0"/>
    </p:cViewPr>
  </p:notesTextViewPr>
  <p:notesViewPr>
    <p:cSldViewPr snapToGrid="0" showGuides="1">
      <p:cViewPr>
        <p:scale>
          <a:sx n="96" d="100"/>
          <a:sy n="96" d="100"/>
        </p:scale>
        <p:origin x="1896" y="-1758"/>
      </p:cViewPr>
      <p:guideLst>
        <p:guide orient="horz" pos="2886"/>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7.xml"/><Relationship Id="rId21" Type="http://schemas.openxmlformats.org/officeDocument/2006/relationships/slideMaster" Target="slideMasters/slideMaster21.xml"/><Relationship Id="rId34" Type="http://schemas.openxmlformats.org/officeDocument/2006/relationships/slide" Target="slides/slide2.xml"/><Relationship Id="rId42" Type="http://schemas.openxmlformats.org/officeDocument/2006/relationships/slide" Target="slides/slide10.xml"/><Relationship Id="rId47" Type="http://schemas.openxmlformats.org/officeDocument/2006/relationships/slide" Target="slides/slide15.xml"/><Relationship Id="rId50" Type="http://schemas.openxmlformats.org/officeDocument/2006/relationships/slide" Target="slides/slide18.xml"/><Relationship Id="rId55" Type="http://schemas.openxmlformats.org/officeDocument/2006/relationships/slide" Target="slides/slide23.xml"/><Relationship Id="rId63" Type="http://schemas.openxmlformats.org/officeDocument/2006/relationships/slide" Target="slides/slide31.xml"/><Relationship Id="rId68" Type="http://schemas.openxmlformats.org/officeDocument/2006/relationships/font" Target="fonts/font3.fntdata"/><Relationship Id="rId76" Type="http://schemas.openxmlformats.org/officeDocument/2006/relationships/font" Target="fonts/font11.fntdata"/><Relationship Id="rId84"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5.xml"/><Relationship Id="rId40" Type="http://schemas.openxmlformats.org/officeDocument/2006/relationships/slide" Target="slides/slide8.xml"/><Relationship Id="rId45" Type="http://schemas.openxmlformats.org/officeDocument/2006/relationships/slide" Target="slides/slide13.xml"/><Relationship Id="rId53" Type="http://schemas.openxmlformats.org/officeDocument/2006/relationships/slide" Target="slides/slide21.xml"/><Relationship Id="rId58" Type="http://schemas.openxmlformats.org/officeDocument/2006/relationships/slide" Target="slides/slide26.xml"/><Relationship Id="rId66" Type="http://schemas.openxmlformats.org/officeDocument/2006/relationships/font" Target="fonts/font1.fntdata"/><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Master" Target="slideMasters/slideMaster5.xml"/><Relationship Id="rId61" Type="http://schemas.openxmlformats.org/officeDocument/2006/relationships/slide" Target="slides/slide29.xml"/><Relationship Id="rId82" Type="http://schemas.openxmlformats.org/officeDocument/2006/relationships/font" Target="fonts/font17.fntdata"/><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3.xml"/><Relationship Id="rId43" Type="http://schemas.openxmlformats.org/officeDocument/2006/relationships/slide" Target="slides/slide11.xml"/><Relationship Id="rId48" Type="http://schemas.openxmlformats.org/officeDocument/2006/relationships/slide" Target="slides/slide16.xml"/><Relationship Id="rId56" Type="http://schemas.openxmlformats.org/officeDocument/2006/relationships/slide" Target="slides/slide24.xml"/><Relationship Id="rId64" Type="http://schemas.openxmlformats.org/officeDocument/2006/relationships/slide" Target="slides/slide32.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Master" Target="slideMasters/slideMaster8.xml"/><Relationship Id="rId51" Type="http://schemas.openxmlformats.org/officeDocument/2006/relationships/slide" Target="slides/slide19.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1.xml"/><Relationship Id="rId38" Type="http://schemas.openxmlformats.org/officeDocument/2006/relationships/slide" Target="slides/slide6.xml"/><Relationship Id="rId46" Type="http://schemas.openxmlformats.org/officeDocument/2006/relationships/slide" Target="slides/slide14.xml"/><Relationship Id="rId59" Type="http://schemas.openxmlformats.org/officeDocument/2006/relationships/slide" Target="slides/slide27.xml"/><Relationship Id="rId67" Type="http://schemas.openxmlformats.org/officeDocument/2006/relationships/font" Target="fonts/font2.fntdata"/><Relationship Id="rId20" Type="http://schemas.openxmlformats.org/officeDocument/2006/relationships/slideMaster" Target="slideMasters/slideMaster20.xml"/><Relationship Id="rId41" Type="http://schemas.openxmlformats.org/officeDocument/2006/relationships/slide" Target="slides/slide9.xml"/><Relationship Id="rId54" Type="http://schemas.openxmlformats.org/officeDocument/2006/relationships/slide" Target="slides/slide22.xml"/><Relationship Id="rId62" Type="http://schemas.openxmlformats.org/officeDocument/2006/relationships/slide" Target="slides/slide30.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4.xml"/><Relationship Id="rId49" Type="http://schemas.openxmlformats.org/officeDocument/2006/relationships/slide" Target="slides/slide17.xml"/><Relationship Id="rId57" Type="http://schemas.openxmlformats.org/officeDocument/2006/relationships/slide" Target="slides/slide2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2.xml"/><Relationship Id="rId52" Type="http://schemas.openxmlformats.org/officeDocument/2006/relationships/slide" Target="slides/slide20.xml"/><Relationship Id="rId60" Type="http://schemas.openxmlformats.org/officeDocument/2006/relationships/slide" Target="slides/slide28.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11B2D5-DFCD-4252-A27D-766A8D51CE90}" type="datetimeFigureOut">
              <a:rPr lang="en-IN" smtClean="0"/>
              <a:t>04-02-2019</a:t>
            </a:fld>
            <a:endParaRPr lang="en-IN"/>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00764-08E2-4DB5-AC7E-E6416E20EE2E}" type="slidenum">
              <a:rPr lang="en-IN" smtClean="0"/>
              <a:t>‹#›</a:t>
            </a:fld>
            <a:endParaRPr lang="en-IN"/>
          </a:p>
        </p:txBody>
      </p:sp>
    </p:spTree>
    <p:extLst>
      <p:ext uri="{BB962C8B-B14F-4D97-AF65-F5344CB8AC3E}">
        <p14:creationId xmlns:p14="http://schemas.microsoft.com/office/powerpoint/2010/main" val="3381775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5_DEMO.md#demonstration-how-to-use-html-helper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5_DEMO.md#demonstration-how-to-use-tag-helper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5_DEMO.md#demonstration-how-to-create-and-use-partial-view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5_DEMO.md#demonstration-how-to-create-and-use-view-component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5_LAB_MANUAL.md"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5_LAK.md"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At this point in the course, the students might not have a complete understanding of models. This lack of understanding might cause confusion in their minds because in a complete MVC application, controllers, views, and models are tightly integrated. Therefore, to ensure that the students understand how to develop views, consider introducing a discussion on models when you describe views. However, try not to get into the details because models are covered in Module 6, “Developing Models”.</a:t>
            </a:r>
          </a:p>
        </p:txBody>
      </p:sp>
      <p:sp>
        <p:nvSpPr>
          <p:cNvPr id="4" name="Slide Number Placeholder 3"/>
          <p:cNvSpPr>
            <a:spLocks noGrp="1"/>
          </p:cNvSpPr>
          <p:nvPr>
            <p:ph type="sldNum" sz="quarter" idx="10"/>
          </p:nvPr>
        </p:nvSpPr>
        <p:spPr/>
        <p:txBody>
          <a:bodyPr/>
          <a:lstStyle/>
          <a:p>
            <a:fld id="{81000764-08E2-4DB5-AC7E-E6416E20EE2E}" type="slidenum">
              <a:rPr lang="en-IN" smtClean="0"/>
              <a:t>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815667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Dependency injection into views is commonly used in localization services.</a:t>
            </a:r>
          </a:p>
        </p:txBody>
      </p:sp>
      <p:sp>
        <p:nvSpPr>
          <p:cNvPr id="4" name="Slide Number Placeholder 3"/>
          <p:cNvSpPr>
            <a:spLocks noGrp="1"/>
          </p:cNvSpPr>
          <p:nvPr>
            <p:ph type="sldNum" sz="quarter" idx="10"/>
          </p:nvPr>
        </p:nvSpPr>
        <p:spPr/>
        <p:txBody>
          <a:bodyPr/>
          <a:lstStyle/>
          <a:p>
            <a:fld id="{81000764-08E2-4DB5-AC7E-E6416E20EE2E}" type="slidenum">
              <a:rPr lang="en-IN" smtClean="0"/>
              <a:t>10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665938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Note that it is important to keep a separation of concerns. Using services for display logic in the controllers and for data retrieval in views breaks the separation of concern, making it difficult to maintain the code.</a:t>
            </a:r>
          </a:p>
        </p:txBody>
      </p:sp>
      <p:sp>
        <p:nvSpPr>
          <p:cNvPr id="4" name="Slide Number Placeholder 3"/>
          <p:cNvSpPr>
            <a:spLocks noGrp="1"/>
          </p:cNvSpPr>
          <p:nvPr>
            <p:ph type="sldNum" sz="quarter" idx="10"/>
          </p:nvPr>
        </p:nvSpPr>
        <p:spPr/>
        <p:txBody>
          <a:bodyPr/>
          <a:lstStyle/>
          <a:p>
            <a:fld id="{81000764-08E2-4DB5-AC7E-E6416E20EE2E}" type="slidenum">
              <a:rPr lang="en-IN" smtClean="0"/>
              <a:t>11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927102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81000764-08E2-4DB5-AC7E-E6416E20EE2E}" type="slidenum">
              <a:rPr lang="en-IN" smtClean="0"/>
              <a:t>12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
        <p:nvSpPr>
          <p:cNvPr id="7" name="Notes Placeholder 2">
            <a:extLst>
              <a:ext uri="{FF2B5EF4-FFF2-40B4-BE49-F238E27FC236}">
                <a16:creationId xmlns:a16="http://schemas.microsoft.com/office/drawing/2014/main" id="{C43FFE24-D036-4568-81B0-28CF85B0B24E}"/>
              </a:ext>
            </a:extLst>
          </p:cNvPr>
          <p:cNvSpPr txBox="1">
            <a:spLocks/>
          </p:cNvSpPr>
          <p:nvPr/>
        </p:nvSpPr>
        <p:spPr>
          <a:xfrm>
            <a:off x="310896" y="2093976"/>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000" dirty="0">
                <a:latin typeface="Arial" panose="020B0604020202020204" pitchFamily="34" charset="0"/>
                <a:cs typeface="Arial" panose="020B0604020202020204" pitchFamily="34" charset="0"/>
              </a:rPr>
              <a:t>Tag helpers are new to ASP.NET Core MVC. HTML helpers exist in older versions of MVC also.</a:t>
            </a: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If you have students who are familiar with Web Forms, you might like to contrast ASP.NET Core MVC helpers with Web Forms server controls. Helpers perform an analogous role in MVC to the role that server controls play in Web Forms. However, helpers are simpler and lighter-weight. They do not render large blocks of HTML and JavaScript code or </a:t>
            </a:r>
            <a:r>
              <a:rPr lang="en-US" sz="1000" dirty="0" err="1">
                <a:latin typeface="Arial" panose="020B0604020202020204" pitchFamily="34" charset="0"/>
                <a:cs typeface="Arial" panose="020B0604020202020204" pitchFamily="34" charset="0"/>
              </a:rPr>
              <a:t>ViewState</a:t>
            </a:r>
            <a:r>
              <a:rPr lang="en-US" sz="1000" dirty="0">
                <a:latin typeface="Arial" panose="020B0604020202020204" pitchFamily="34" charset="0"/>
                <a:cs typeface="Arial" panose="020B0604020202020204" pitchFamily="34" charset="0"/>
              </a:rPr>
              <a:t> data. Also, they do not support event handlers.</a:t>
            </a:r>
          </a:p>
        </p:txBody>
      </p:sp>
    </p:spTree>
    <p:extLst>
      <p:ext uri="{BB962C8B-B14F-4D97-AF65-F5344CB8AC3E}">
        <p14:creationId xmlns:p14="http://schemas.microsoft.com/office/powerpoint/2010/main" val="525645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Tag helpers and HTML helpers will be covered in detail in this lesson and in Module 6, “Developing Models”.</a:t>
            </a:r>
          </a:p>
        </p:txBody>
      </p:sp>
      <p:sp>
        <p:nvSpPr>
          <p:cNvPr id="4" name="Slide Number Placeholder 3"/>
          <p:cNvSpPr>
            <a:spLocks noGrp="1"/>
          </p:cNvSpPr>
          <p:nvPr>
            <p:ph type="sldNum" sz="quarter" idx="10"/>
          </p:nvPr>
        </p:nvSpPr>
        <p:spPr/>
        <p:txBody>
          <a:bodyPr/>
          <a:lstStyle/>
          <a:p>
            <a:fld id="{81000764-08E2-4DB5-AC7E-E6416E20EE2E}" type="slidenum">
              <a:rPr lang="en-IN" smtClean="0"/>
              <a:t>13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923632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HTML action helpers that are described in the slide examine the routes defined in your web application to render the correct URLs. In addition to these HTML action helpers, there are other HTML helpers that are covered in Module 6, “Developing Models”.</a:t>
            </a:r>
          </a:p>
        </p:txBody>
      </p:sp>
      <p:sp>
        <p:nvSpPr>
          <p:cNvPr id="4" name="Slide Number Placeholder 3"/>
          <p:cNvSpPr>
            <a:spLocks noGrp="1"/>
          </p:cNvSpPr>
          <p:nvPr>
            <p:ph type="sldNum" sz="quarter" idx="10"/>
          </p:nvPr>
        </p:nvSpPr>
        <p:spPr/>
        <p:txBody>
          <a:bodyPr/>
          <a:lstStyle/>
          <a:p>
            <a:fld id="{81000764-08E2-4DB5-AC7E-E6416E20EE2E}" type="slidenum">
              <a:rPr lang="en-IN" smtClean="0"/>
              <a:t>14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4164717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Index</a:t>
            </a:r>
            <a:r>
              <a:rPr lang="en-IN" sz="1000" dirty="0">
                <a:effectLst/>
                <a:latin typeface="Arial" panose="020B0604020202020204" pitchFamily="34" charset="0"/>
                <a:ea typeface="Calibri" panose="020F0502020204030204" pitchFamily="34" charset="0"/>
                <a:cs typeface="Arial" panose="020B0604020202020204" pitchFamily="34" charset="0"/>
              </a:rPr>
              <a:t> view of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HomeController</a:t>
            </a:r>
            <a:r>
              <a:rPr lang="en-IN" sz="1000" dirty="0">
                <a:effectLst/>
                <a:latin typeface="Arial" panose="020B0604020202020204" pitchFamily="34" charset="0"/>
                <a:ea typeface="Calibri" panose="020F0502020204030204" pitchFamily="34" charset="0"/>
                <a:cs typeface="Arial" panose="020B0604020202020204" pitchFamily="34" charset="0"/>
              </a:rPr>
              <a:t> controller </a:t>
            </a:r>
            <a:r>
              <a:rPr lang="en-IN" sz="1000" dirty="0">
                <a:effectLst/>
                <a:latin typeface="Arial" panose="020B0604020202020204" pitchFamily="34" charset="0"/>
                <a:ea typeface="Calibri" panose="020F0502020204030204" pitchFamily="34" charset="0"/>
                <a:cs typeface="Times New Roman" panose="02020603050405020304" pitchFamily="18" charset="0"/>
              </a:rPr>
              <a:t>is desired to give a feeling of an actual website.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Photos</a:t>
            </a:r>
            <a:r>
              <a:rPr lang="en-IN" sz="1000" dirty="0">
                <a:effectLst/>
                <a:latin typeface="Arial" panose="020B0604020202020204" pitchFamily="34" charset="0"/>
                <a:ea typeface="Calibri" panose="020F0502020204030204" pitchFamily="34" charset="0"/>
                <a:cs typeface="Times New Roman" panose="02020603050405020304" pitchFamily="18" charset="0"/>
              </a:rPr>
              <a:t> and </a:t>
            </a:r>
            <a:r>
              <a:rPr lang="en-IN" sz="1000" b="1" dirty="0">
                <a:effectLst/>
                <a:latin typeface="Arial" panose="020B0604020202020204" pitchFamily="34" charset="0"/>
                <a:ea typeface="Calibri" panose="020F0502020204030204" pitchFamily="34" charset="0"/>
                <a:cs typeface="Times New Roman" panose="02020603050405020304" pitchFamily="18" charset="0"/>
              </a:rPr>
              <a:t>Contact Us </a:t>
            </a:r>
            <a:r>
              <a:rPr lang="en-IN" sz="1000" dirty="0">
                <a:effectLst/>
                <a:latin typeface="Arial" panose="020B0604020202020204" pitchFamily="34" charset="0"/>
                <a:ea typeface="Calibri" panose="020F0502020204030204" pitchFamily="34" charset="0"/>
                <a:cs typeface="Times New Roman" panose="02020603050405020304" pitchFamily="18" charset="0"/>
              </a:rPr>
              <a:t>buttons have no functionality. </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will find the steps in the section “Demonstration: How to Use HTML Helpers“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https://github.com/MicrosoftLearning/20486D-DevelopingASPNETMVCWebApplications/blob/master/Instructions/20486D_MOD05_DEMO.md#demonstration-how-to-use-html-helpers</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81000764-08E2-4DB5-AC7E-E6416E20EE2E}" type="slidenum">
              <a:rPr lang="en-IN" smtClean="0"/>
              <a:t>15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758751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Explain to the students about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AnchorTagHelper</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r>
              <a:rPr lang="en-IN" sz="1000" b="1" dirty="0">
                <a:effectLst/>
                <a:latin typeface="Arial" panose="020B0604020202020204" pitchFamily="34" charset="0"/>
                <a:ea typeface="Calibri" panose="020F0502020204030204" pitchFamily="34" charset="0"/>
                <a:cs typeface="Times New Roman" panose="02020603050405020304" pitchFamily="18" charset="0"/>
              </a:rPr>
              <a:t> </a:t>
            </a:r>
            <a:r>
              <a:rPr lang="en-IN" sz="1000" dirty="0">
                <a:effectLst/>
                <a:latin typeface="Arial" panose="020B0604020202020204" pitchFamily="34" charset="0"/>
                <a:ea typeface="Calibri" panose="020F0502020204030204" pitchFamily="34" charset="0"/>
                <a:cs typeface="Times New Roman" panose="02020603050405020304" pitchFamily="18" charset="0"/>
              </a:rPr>
              <a:t>and compare it to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Html.ActionLink</a:t>
            </a:r>
            <a:r>
              <a:rPr lang="en-IN" sz="1000" dirty="0">
                <a:effectLst/>
                <a:latin typeface="Arial" panose="020B0604020202020204" pitchFamily="34" charset="0"/>
                <a:ea typeface="Calibri" panose="020F0502020204030204" pitchFamily="34" charset="0"/>
                <a:cs typeface="Times New Roman" panose="02020603050405020304" pitchFamily="18" charset="0"/>
              </a:rPr>
              <a:t> HTML helper. Avoid introducing other built-in tag helpers because they will be covered in Module 6, “Developing Models”.</a:t>
            </a:r>
          </a:p>
        </p:txBody>
      </p:sp>
      <p:sp>
        <p:nvSpPr>
          <p:cNvPr id="4" name="Slide Number Placeholder 3"/>
          <p:cNvSpPr>
            <a:spLocks noGrp="1"/>
          </p:cNvSpPr>
          <p:nvPr>
            <p:ph type="sldNum" sz="quarter" idx="10"/>
          </p:nvPr>
        </p:nvSpPr>
        <p:spPr/>
        <p:txBody>
          <a:bodyPr/>
          <a:lstStyle/>
          <a:p>
            <a:fld id="{81000764-08E2-4DB5-AC7E-E6416E20EE2E}" type="slidenum">
              <a:rPr lang="en-IN" smtClean="0"/>
              <a:t>16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797969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Use this additional slide to explain the </a:t>
            </a:r>
            <a:r>
              <a:rPr lang="en-IN" sz="1000" b="1">
                <a:effectLst/>
                <a:latin typeface="Arial" panose="020B0604020202020204" pitchFamily="34" charset="0"/>
                <a:ea typeface="Calibri" panose="020F0502020204030204" pitchFamily="34" charset="0"/>
                <a:cs typeface="Times New Roman" panose="02020603050405020304" pitchFamily="18" charset="0"/>
              </a:rPr>
              <a:t>@addTagHelper</a:t>
            </a:r>
            <a:r>
              <a:rPr lang="en-IN" sz="1000">
                <a:effectLst/>
                <a:latin typeface="Arial" panose="020B0604020202020204" pitchFamily="34" charset="0"/>
                <a:ea typeface="Calibri" panose="020F0502020204030204" pitchFamily="34" charset="0"/>
                <a:cs typeface="Times New Roman" panose="02020603050405020304" pitchFamily="18" charset="0"/>
              </a:rPr>
              <a:t> directive. Discuss with the students regarding the difference between adding the </a:t>
            </a:r>
            <a:r>
              <a:rPr lang="en-IN" sz="1000" b="1">
                <a:effectLst/>
                <a:latin typeface="Arial" panose="020B0604020202020204" pitchFamily="34" charset="0"/>
                <a:ea typeface="Calibri" panose="020F0502020204030204" pitchFamily="34" charset="0"/>
                <a:cs typeface="Times New Roman" panose="02020603050405020304" pitchFamily="18" charset="0"/>
              </a:rPr>
              <a:t>@addTagHelper</a:t>
            </a:r>
            <a:r>
              <a:rPr lang="en-IN" sz="1000">
                <a:effectLst/>
                <a:latin typeface="Arial" panose="020B0604020202020204" pitchFamily="34" charset="0"/>
                <a:ea typeface="Calibri" panose="020F0502020204030204" pitchFamily="34" charset="0"/>
                <a:cs typeface="Times New Roman" panose="02020603050405020304" pitchFamily="18" charset="0"/>
              </a:rPr>
              <a:t> directive to a specific view to adding the </a:t>
            </a:r>
            <a:r>
              <a:rPr lang="en-IN" sz="1000" b="1">
                <a:effectLst/>
                <a:latin typeface="Arial" panose="020B0604020202020204" pitchFamily="34" charset="0"/>
                <a:ea typeface="Calibri" panose="020F0502020204030204" pitchFamily="34" charset="0"/>
                <a:cs typeface="Times New Roman" panose="02020603050405020304" pitchFamily="18" charset="0"/>
              </a:rPr>
              <a:t>@addTagHelper</a:t>
            </a:r>
            <a:r>
              <a:rPr lang="en-IN" sz="1000">
                <a:effectLst/>
                <a:latin typeface="Arial" panose="020B0604020202020204" pitchFamily="34" charset="0"/>
                <a:ea typeface="Calibri" panose="020F0502020204030204" pitchFamily="34" charset="0"/>
                <a:cs typeface="Times New Roman" panose="02020603050405020304" pitchFamily="18" charset="0"/>
              </a:rPr>
              <a:t> directive to the </a:t>
            </a:r>
            <a:r>
              <a:rPr lang="en-IN" sz="1000" b="1">
                <a:effectLst/>
                <a:latin typeface="Arial" panose="020B0604020202020204" pitchFamily="34" charset="0"/>
                <a:ea typeface="Calibri" panose="020F0502020204030204" pitchFamily="34" charset="0"/>
                <a:cs typeface="Times New Roman" panose="02020603050405020304" pitchFamily="18" charset="0"/>
              </a:rPr>
              <a:t>_ViewImports.cshtml</a:t>
            </a:r>
            <a:r>
              <a:rPr lang="en-IN" sz="1000">
                <a:effectLst/>
                <a:latin typeface="Arial" panose="020B0604020202020204" pitchFamily="34" charset="0"/>
                <a:ea typeface="Calibri" panose="020F0502020204030204" pitchFamily="34" charset="0"/>
                <a:cs typeface="Times New Roman" panose="02020603050405020304" pitchFamily="18" charset="0"/>
              </a:rPr>
              <a:t> file.</a:t>
            </a:r>
          </a:p>
        </p:txBody>
      </p:sp>
      <p:sp>
        <p:nvSpPr>
          <p:cNvPr id="4" name="Slide Number Placeholder 3"/>
          <p:cNvSpPr>
            <a:spLocks noGrp="1"/>
          </p:cNvSpPr>
          <p:nvPr>
            <p:ph type="sldNum" sz="quarter" idx="10"/>
          </p:nvPr>
        </p:nvSpPr>
        <p:spPr/>
        <p:txBody>
          <a:bodyPr/>
          <a:lstStyle/>
          <a:p>
            <a:fld id="{81000764-08E2-4DB5-AC7E-E6416E20EE2E}" type="slidenum">
              <a:rPr lang="en-IN" smtClean="0"/>
              <a:t>17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730643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starter of this demonstration is identical to the solution of the previous demonstration of this lesson: “</a:t>
            </a:r>
            <a:r>
              <a:rPr lang="en-US" sz="1000" dirty="0">
                <a:latin typeface="Arial" panose="020B0604020202020204" pitchFamily="34" charset="0"/>
                <a:cs typeface="Arial" panose="020B0604020202020204" pitchFamily="34" charset="0"/>
              </a:rPr>
              <a:t>How to Use HTML Helpers</a:t>
            </a:r>
            <a:r>
              <a:rPr lang="en-IN" sz="1000" dirty="0">
                <a:effectLst/>
                <a:latin typeface="Arial" panose="020B0604020202020204" pitchFamily="34" charset="0"/>
                <a:ea typeface="Calibri" panose="020F0502020204030204" pitchFamily="34" charset="0"/>
                <a:cs typeface="Times New Roman" panose="02020603050405020304" pitchFamily="18" charset="0"/>
              </a:rPr>
              <a:t>“. In this demonstration, you will replace the HTML helpers added in the previous demonstration with tag helpers.</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will find the steps in the section “Demonstration: How to Use Tag Helpers“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https://github.com/MicrosoftLearning/20486D-DevelopingASPNETMVCWebApplications/blob/master/Instructions/20486D_MOD05_DEMO.md#demonstration-how-to-use-tag-helpers</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81000764-08E2-4DB5-AC7E-E6416E20EE2E}" type="slidenum">
              <a:rPr lang="en-IN" smtClean="0"/>
              <a:t>18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065024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View components are new to ASP.NET Core MVC. Partial views exist in older versions of MVC as well. </a:t>
            </a:r>
          </a:p>
        </p:txBody>
      </p:sp>
      <p:sp>
        <p:nvSpPr>
          <p:cNvPr id="4" name="Slide Number Placeholder 3"/>
          <p:cNvSpPr>
            <a:spLocks noGrp="1"/>
          </p:cNvSpPr>
          <p:nvPr>
            <p:ph type="sldNum" sz="quarter" idx="10"/>
          </p:nvPr>
        </p:nvSpPr>
        <p:spPr/>
        <p:txBody>
          <a:bodyPr/>
          <a:lstStyle/>
          <a:p>
            <a:fld id="{81000764-08E2-4DB5-AC7E-E6416E20EE2E}" type="slidenum">
              <a:rPr lang="en-IN" smtClean="0"/>
              <a:t>19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386272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Times New Roman" panose="02020603050405020304" pitchFamily="18" charset="0"/>
                <a:cs typeface="Times New Roman" panose="02020603050405020304" pitchFamily="18" charset="0"/>
              </a:rPr>
              <a:t>In this module, students will learn about views, which is the second part of the MVC programming model. They will use views to create the user interface for their web application. Mention that only after they learn about models, which is the third part of MVC, they will be able to create functional web applications. Models are covered in the next module, Module 6, “Developing Models”.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111840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Emphasize that if you place the partial view in the </a:t>
            </a:r>
            <a:r>
              <a:rPr lang="en-IN" sz="1000" b="1">
                <a:effectLst/>
                <a:latin typeface="Arial" panose="020B0604020202020204" pitchFamily="34" charset="0"/>
                <a:ea typeface="Calibri" panose="020F0502020204030204" pitchFamily="34" charset="0"/>
                <a:cs typeface="Times New Roman" panose="02020603050405020304" pitchFamily="18" charset="0"/>
              </a:rPr>
              <a:t>/Views/Shared</a:t>
            </a:r>
            <a:r>
              <a:rPr lang="en-IN" sz="1000">
                <a:effectLst/>
                <a:latin typeface="Arial" panose="020B0604020202020204" pitchFamily="34" charset="0"/>
                <a:ea typeface="Calibri" panose="020F0502020204030204" pitchFamily="34" charset="0"/>
                <a:cs typeface="Times New Roman" panose="02020603050405020304" pitchFamily="18" charset="0"/>
              </a:rPr>
              <a:t> folder, then multiple controllers can access it.</a:t>
            </a:r>
          </a:p>
        </p:txBody>
      </p:sp>
      <p:sp>
        <p:nvSpPr>
          <p:cNvPr id="4" name="Slide Number Placeholder 3"/>
          <p:cNvSpPr>
            <a:spLocks noGrp="1"/>
          </p:cNvSpPr>
          <p:nvPr>
            <p:ph type="sldNum" sz="quarter" idx="10"/>
          </p:nvPr>
        </p:nvSpPr>
        <p:spPr/>
        <p:txBody>
          <a:bodyPr/>
          <a:lstStyle/>
          <a:p>
            <a:fld id="{81000764-08E2-4DB5-AC7E-E6416E20EE2E}" type="slidenum">
              <a:rPr lang="en-IN" smtClean="0"/>
              <a:t>20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124905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Avoid explaining models in detail. Mention that models will be covered in Module 6, “Developing Models”.</a:t>
            </a:r>
          </a:p>
        </p:txBody>
      </p:sp>
      <p:sp>
        <p:nvSpPr>
          <p:cNvPr id="4" name="Slide Number Placeholder 3"/>
          <p:cNvSpPr>
            <a:spLocks noGrp="1"/>
          </p:cNvSpPr>
          <p:nvPr>
            <p:ph type="sldNum" sz="quarter" idx="10"/>
          </p:nvPr>
        </p:nvSpPr>
        <p:spPr/>
        <p:txBody>
          <a:bodyPr/>
          <a:lstStyle/>
          <a:p>
            <a:fld id="{81000764-08E2-4DB5-AC7E-E6416E20EE2E}" type="slidenum">
              <a:rPr lang="en-IN" smtClean="0"/>
              <a:t>21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811443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Note that the starter solution for this demonstration is not based on a vanilla template because it was prepared specifically for this demonstration. The starter solution already contains a controller, a service, and a view that will be changed during the demonstration. Controllers are covered in Module 4, “Developing Controllers”. Services are covered in Module 3, “Configure Middleware and Services in ASP.NET Core”.</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Create and Use Partial Views“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https://github.com/MicrosoftLearning/20486D-DevelopingASPNETMVCWebApplications/blob/master/Instructions/20486D_MOD05_DEMO.md#demonstration-how-to-create-and-use-partial-views</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81000764-08E2-4DB5-AC7E-E6416E20EE2E}" type="slidenum">
              <a:rPr lang="en-IN" smtClean="0"/>
              <a:t>22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089386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You can place the view component class in any folder of the project. However, a good practice is to place it in a folder named </a:t>
            </a:r>
            <a:r>
              <a:rPr lang="en-IN" sz="1000" b="1">
                <a:effectLst/>
                <a:latin typeface="Arial" panose="020B0604020202020204" pitchFamily="34" charset="0"/>
                <a:ea typeface="Calibri" panose="020F0502020204030204" pitchFamily="34" charset="0"/>
                <a:cs typeface="Times New Roman" panose="02020603050405020304" pitchFamily="18" charset="0"/>
              </a:rPr>
              <a:t>ViewComponents</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23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552915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The </a:t>
            </a:r>
            <a:r>
              <a:rPr lang="en-IN" sz="1000" b="1">
                <a:effectLst/>
                <a:latin typeface="Arial" panose="020B0604020202020204" pitchFamily="34" charset="0"/>
                <a:ea typeface="Calibri" panose="020F0502020204030204" pitchFamily="34" charset="0"/>
                <a:cs typeface="Times New Roman" panose="02020603050405020304" pitchFamily="18" charset="0"/>
              </a:rPr>
              <a:t>View </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method returns a </a:t>
            </a:r>
            <a:r>
              <a:rPr lang="en-IN" sz="1000" b="1">
                <a:effectLst/>
                <a:latin typeface="Arial" panose="020B0604020202020204" pitchFamily="34" charset="0"/>
                <a:ea typeface="Calibri" panose="020F0502020204030204" pitchFamily="34" charset="0"/>
                <a:cs typeface="Times New Roman" panose="02020603050405020304" pitchFamily="18" charset="0"/>
              </a:rPr>
              <a:t>ViewViewComponentResult</a:t>
            </a:r>
            <a:r>
              <a:rPr lang="en-IN" sz="10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object. It gets a parameter that specifies the name of the partial view that needs to be rendered.</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24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7691974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Mention that it is also possible to invoke a view component directly from a controller action by using the </a:t>
            </a:r>
            <a:r>
              <a:rPr lang="en-IN" sz="1000" b="1">
                <a:effectLst/>
                <a:latin typeface="Arial" panose="020B0604020202020204" pitchFamily="34" charset="0"/>
                <a:ea typeface="Calibri" panose="020F0502020204030204" pitchFamily="34" charset="0"/>
                <a:cs typeface="Times New Roman" panose="02020603050405020304" pitchFamily="18" charset="0"/>
              </a:rPr>
              <a:t>ViewComponent</a:t>
            </a:r>
            <a:r>
              <a:rPr lang="en-IN" sz="1000">
                <a:effectLst/>
                <a:latin typeface="Arial" panose="020B0604020202020204" pitchFamily="34" charset="0"/>
                <a:ea typeface="Calibri" panose="020F0502020204030204" pitchFamily="34" charset="0"/>
                <a:cs typeface="Times New Roman" panose="02020603050405020304" pitchFamily="18" charset="0"/>
              </a:rPr>
              <a:t> method.</a:t>
            </a:r>
          </a:p>
        </p:txBody>
      </p:sp>
      <p:sp>
        <p:nvSpPr>
          <p:cNvPr id="4" name="Slide Number Placeholder 3"/>
          <p:cNvSpPr>
            <a:spLocks noGrp="1"/>
          </p:cNvSpPr>
          <p:nvPr>
            <p:ph type="sldNum" sz="quarter" idx="10"/>
          </p:nvPr>
        </p:nvSpPr>
        <p:spPr/>
        <p:txBody>
          <a:bodyPr/>
          <a:lstStyle/>
          <a:p>
            <a:fld id="{81000764-08E2-4DB5-AC7E-E6416E20EE2E}" type="slidenum">
              <a:rPr lang="en-IN" smtClean="0"/>
              <a:t>25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854262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a:effectLst/>
                <a:latin typeface="Arial" panose="020B0604020202020204" pitchFamily="34" charset="0"/>
                <a:ea typeface="Calibri" panose="020F0502020204030204" pitchFamily="34" charset="0"/>
                <a:cs typeface="Times New Roman" panose="02020603050405020304" pitchFamily="18" charset="0"/>
              </a:rPr>
              <a:t>Emphasize to the students that the </a:t>
            </a:r>
            <a:r>
              <a:rPr lang="en-IN" sz="1000" b="1">
                <a:effectLst/>
                <a:latin typeface="Arial" panose="020B0604020202020204" pitchFamily="34" charset="0"/>
                <a:ea typeface="Calibri" panose="020F0502020204030204" pitchFamily="34" charset="0"/>
                <a:cs typeface="Times New Roman" panose="02020603050405020304" pitchFamily="18" charset="0"/>
              </a:rPr>
              <a:t>InvokeAsync</a:t>
            </a:r>
            <a:r>
              <a:rPr lang="en-IN" sz="1000">
                <a:effectLst/>
                <a:latin typeface="Arial" panose="020B0604020202020204" pitchFamily="34" charset="0"/>
                <a:ea typeface="Calibri" panose="020F0502020204030204" pitchFamily="34" charset="0"/>
                <a:cs typeface="Times New Roman" panose="02020603050405020304" pitchFamily="18" charset="0"/>
              </a:rPr>
              <a:t> method can take any number of parameters. </a:t>
            </a:r>
          </a:p>
        </p:txBody>
      </p:sp>
      <p:sp>
        <p:nvSpPr>
          <p:cNvPr id="4" name="Slide Number Placeholder 3"/>
          <p:cNvSpPr>
            <a:spLocks noGrp="1"/>
          </p:cNvSpPr>
          <p:nvPr>
            <p:ph type="sldNum" sz="quarter" idx="10"/>
          </p:nvPr>
        </p:nvSpPr>
        <p:spPr/>
        <p:txBody>
          <a:bodyPr/>
          <a:lstStyle/>
          <a:p>
            <a:fld id="{81000764-08E2-4DB5-AC7E-E6416E20EE2E}" type="slidenum">
              <a:rPr lang="en-IN" smtClean="0"/>
              <a:t>26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568970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latin typeface="Arial" panose="020B0604020202020204" pitchFamily="34" charset="0"/>
                <a:cs typeface="Arial" panose="020B0604020202020204" pitchFamily="34" charset="0"/>
              </a:rPr>
              <a:t>The starter of this demonstration is identical to the solution of the previous demonstration, “How to Create and Use Partial Views”. In this demonstration, you will replace the partial view with a view component.</a:t>
            </a:r>
            <a:endParaRPr lang="en-IN" sz="1000" dirty="0">
              <a:latin typeface="Arial" panose="020B0604020202020204" pitchFamily="34" charset="0"/>
              <a:cs typeface="Arial" panose="020B0604020202020204" pitchFamily="34"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You will find the steps in the section “Demonstration: How to Create and Use View Components“ on the following page: </a:t>
            </a:r>
            <a:r>
              <a:rPr lang="en-IN" sz="1000" u="sng" dirty="0">
                <a:solidFill>
                  <a:srgbClr val="0563C1"/>
                </a:solidFill>
                <a:effectLst/>
                <a:latin typeface="Arial" panose="020B0604020202020204" pitchFamily="34" charset="0"/>
                <a:ea typeface="Calibri" panose="020F0502020204030204" pitchFamily="34" charset="0"/>
                <a:cs typeface="Segoe UI" panose="020B0502040204020203" pitchFamily="34" charset="0"/>
                <a:hlinkClick r:id="rId3"/>
              </a:rPr>
              <a:t>https://github.com/MicrosoftLearning/20486D-DevelopingASPNETMVCWebApplications/blob/master/Instructions/20486D_MOD05_DEMO.md#demonstration-how-to-create-and-use-view-components</a:t>
            </a:r>
            <a:r>
              <a:rPr lang="en-IN" sz="1000" dirty="0">
                <a:effectLst/>
                <a:latin typeface="Arial" panose="020B0604020202020204" pitchFamily="34" charset="0"/>
                <a:ea typeface="Calibri" panose="020F0502020204030204" pitchFamily="34" charset="0"/>
                <a:cs typeface="Segoe UI" panose="020B0502040204020203" pitchFamily="34" charset="0"/>
              </a:rPr>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27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4289028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You will find the high-level steps on the following page: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hlinkClick r:id="rId3"/>
              </a:rPr>
              <a:t>https://github.com/MicrosoftLearning/20486D-DevelopingASPNETMVCWebApplications/blob/master/Instructions/20486D_MOD05_LAB_MANUAL.md</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You will find the detailed steps on the following page: </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hlinkClick r:id="rId4"/>
              </a:rPr>
              <a:t>https://github.com/MicrosoftLearning/20486D-DevelopingASPNETMVCWebApplications/blob/master/Instructions/20486D_MOD05_LAK.md</a:t>
            </a:r>
            <a:r>
              <a:rPr lang="en-US" sz="10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0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Exercise 1:</a:t>
            </a:r>
            <a:r>
              <a:rPr lang="en-IN" sz="10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IN" sz="10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Adding Views to an MVC Application</a:t>
            </a:r>
            <a:endParaRPr lang="en-IN" sz="1000" b="1"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000" dirty="0">
                <a:latin typeface="Arial" panose="020B0604020202020204" pitchFamily="34" charset="0"/>
                <a:ea typeface="Calibri" panose="020F0502020204030204" pitchFamily="34" charset="0"/>
                <a:cs typeface="Times New Roman" panose="02020603050405020304" pitchFamily="18" charset="0"/>
              </a:rPr>
              <a:t>To construct the user interface of a web application, views should be added to the web application. In this exercise you will add two views to the web application: </a:t>
            </a:r>
            <a:r>
              <a:rPr lang="en-US" sz="1000" b="1" dirty="0">
                <a:latin typeface="Arial" panose="020B0604020202020204" pitchFamily="34" charset="0"/>
                <a:ea typeface="Calibri" panose="020F0502020204030204" pitchFamily="34" charset="0"/>
                <a:cs typeface="Times New Roman" panose="02020603050405020304" pitchFamily="18" charset="0"/>
              </a:rPr>
              <a:t>Index</a:t>
            </a:r>
            <a:r>
              <a:rPr lang="en-US" sz="1000" dirty="0">
                <a:latin typeface="Arial" panose="020B0604020202020204" pitchFamily="34" charset="0"/>
                <a:ea typeface="Calibri" panose="020F0502020204030204" pitchFamily="34" charset="0"/>
                <a:cs typeface="Times New Roman" panose="02020603050405020304" pitchFamily="18" charset="0"/>
              </a:rPr>
              <a:t> and </a:t>
            </a:r>
            <a:r>
              <a:rPr lang="en-US" sz="1000" b="1" dirty="0">
                <a:latin typeface="Arial" panose="020B0604020202020204" pitchFamily="34" charset="0"/>
                <a:ea typeface="Calibri" panose="020F0502020204030204" pitchFamily="34" charset="0"/>
                <a:cs typeface="Times New Roman" panose="02020603050405020304" pitchFamily="18" charset="0"/>
              </a:rPr>
              <a:t>Details</a:t>
            </a:r>
            <a:r>
              <a:rPr lang="en-US" sz="1000" dirty="0">
                <a:latin typeface="Arial" panose="020B0604020202020204" pitchFamily="34" charset="0"/>
                <a:ea typeface="Calibri" panose="020F0502020204030204" pitchFamily="34" charset="0"/>
                <a:cs typeface="Times New Roman" panose="02020603050405020304" pitchFamily="18" charset="0"/>
              </a:rPr>
              <a:t>. The </a:t>
            </a:r>
            <a:r>
              <a:rPr lang="en-US" sz="1000" b="1" dirty="0">
                <a:latin typeface="Arial" panose="020B0604020202020204" pitchFamily="34" charset="0"/>
                <a:ea typeface="Calibri" panose="020F0502020204030204" pitchFamily="34" charset="0"/>
                <a:cs typeface="Times New Roman" panose="02020603050405020304" pitchFamily="18" charset="0"/>
              </a:rPr>
              <a:t>Index</a:t>
            </a:r>
            <a:r>
              <a:rPr lang="en-US" sz="1000" dirty="0">
                <a:latin typeface="Arial" panose="020B0604020202020204" pitchFamily="34" charset="0"/>
                <a:ea typeface="Calibri" panose="020F0502020204030204" pitchFamily="34" charset="0"/>
                <a:cs typeface="Times New Roman" panose="02020603050405020304" pitchFamily="18" charset="0"/>
              </a:rPr>
              <a:t> view will show a list of cities, and the </a:t>
            </a:r>
            <a:r>
              <a:rPr lang="en-US" sz="1000" b="1" dirty="0">
                <a:latin typeface="Arial" panose="020B0604020202020204" pitchFamily="34" charset="0"/>
                <a:ea typeface="Calibri" panose="020F0502020204030204" pitchFamily="34" charset="0"/>
                <a:cs typeface="Times New Roman" panose="02020603050405020304" pitchFamily="18" charset="0"/>
              </a:rPr>
              <a:t>Details</a:t>
            </a:r>
            <a:r>
              <a:rPr lang="en-US" sz="1000" dirty="0">
                <a:latin typeface="Arial" panose="020B0604020202020204" pitchFamily="34" charset="0"/>
                <a:ea typeface="Calibri" panose="020F0502020204030204" pitchFamily="34" charset="0"/>
                <a:cs typeface="Times New Roman" panose="02020603050405020304" pitchFamily="18" charset="0"/>
              </a:rPr>
              <a:t> view will show the details of a city</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view to show all the cities</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Run the application</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view to show data for a city</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Back link to a view</a:t>
            </a:r>
            <a:endParaRPr lang="en-IN"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Add a city name as a link to each city</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IN" sz="1000" dirty="0">
                <a:effectLst/>
                <a:latin typeface="Arial" panose="020B0604020202020204" pitchFamily="34" charset="0"/>
                <a:ea typeface="Calibri" panose="020F0502020204030204" pitchFamily="34" charset="0"/>
                <a:cs typeface="Times New Roman" panose="02020603050405020304" pitchFamily="18" charset="0"/>
              </a:rPr>
              <a:t>Run the application</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Exercise 2: Adding a Partial View</a:t>
            </a:r>
          </a:p>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You have been asked to display the population of each city. To do this, you have been asked to add a partial view. In this exercise, you will create a partial view and embed it in the </a:t>
            </a:r>
            <a:r>
              <a:rPr lang="en-IN" sz="1000" b="1" dirty="0" err="1">
                <a:latin typeface="Arial" panose="020B0604020202020204" pitchFamily="34" charset="0"/>
                <a:ea typeface="Calibri" panose="020F0502020204030204" pitchFamily="34" charset="0"/>
                <a:cs typeface="Times New Roman" panose="02020603050405020304" pitchFamily="18" charset="0"/>
              </a:rPr>
              <a:t>ShowDataForCity</a:t>
            </a:r>
            <a:r>
              <a:rPr lang="en-IN" sz="1000" dirty="0">
                <a:latin typeface="Arial" panose="020B0604020202020204" pitchFamily="34" charset="0"/>
                <a:ea typeface="Calibri" panose="020F0502020204030204" pitchFamily="34" charset="0"/>
                <a:cs typeface="Times New Roman" panose="02020603050405020304" pitchFamily="18" charset="0"/>
              </a:rPr>
              <a:t> view.</a:t>
            </a:r>
          </a:p>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The </a:t>
            </a:r>
            <a:r>
              <a:rPr lang="en-IN" sz="1000" dirty="0">
                <a:latin typeface="Arial" panose="020B0604020202020204" pitchFamily="34" charset="0"/>
                <a:ea typeface="Times New Roman" panose="02020603050405020304" pitchFamily="18" charset="0"/>
                <a:cs typeface="Times New Roman" panose="02020603050405020304" pitchFamily="18" charset="0"/>
              </a:rPr>
              <a:t>main tasks for this exercise are as follows:</a:t>
            </a:r>
          </a:p>
          <a:p>
            <a:pPr marL="342900" lvl="0" indent="-342900">
              <a:lnSpc>
                <a:spcPct val="115000"/>
              </a:lnSpc>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partial view</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Use the partial view in the </a:t>
            </a:r>
            <a:r>
              <a:rPr lang="en-US" sz="1000" b="1" dirty="0" err="1">
                <a:latin typeface="Arial" panose="020B0604020202020204" pitchFamily="34" charset="0"/>
                <a:ea typeface="Times New Roman" panose="02020603050405020304" pitchFamily="18" charset="0"/>
                <a:cs typeface="Times New Roman" panose="02020603050405020304" pitchFamily="18" charset="0"/>
              </a:rPr>
              <a:t>ShowDataForCity</a:t>
            </a:r>
            <a:r>
              <a:rPr lang="en-US" sz="1000" dirty="0">
                <a:latin typeface="Arial" panose="020B0604020202020204" pitchFamily="34" charset="0"/>
                <a:ea typeface="Times New Roman" panose="02020603050405020304" pitchFamily="18" charset="0"/>
                <a:cs typeface="Times New Roman" panose="02020603050405020304" pitchFamily="18" charset="0"/>
              </a:rPr>
              <a:t> view</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IN" sz="1000" dirty="0">
                <a:latin typeface="Arial" panose="020B0604020202020204" pitchFamily="34" charset="0"/>
                <a:ea typeface="Times New Roman" panose="02020603050405020304" pitchFamily="18" charset="0"/>
                <a:cs typeface="Times New Roman" panose="02020603050405020304" pitchFamily="18" charset="0"/>
              </a:rPr>
              <a:t>Run the application</a:t>
            </a:r>
          </a:p>
        </p:txBody>
      </p:sp>
      <p:sp>
        <p:nvSpPr>
          <p:cNvPr id="4" name="Slide Number Placeholder 3"/>
          <p:cNvSpPr>
            <a:spLocks noGrp="1"/>
          </p:cNvSpPr>
          <p:nvPr>
            <p:ph type="sldNum" sz="quarter" idx="10"/>
          </p:nvPr>
        </p:nvSpPr>
        <p:spPr/>
        <p:txBody>
          <a:bodyPr/>
          <a:lstStyle/>
          <a:p>
            <a:fld id="{81000764-08E2-4DB5-AC7E-E6416E20EE2E}" type="slidenum">
              <a:rPr lang="en-IN" smtClean="0"/>
              <a:t>28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panose="020B0604020202020204" pitchFamily="34" charset="0"/>
              </a:rPr>
              <a:t>(More notes on the next slide)</a:t>
            </a:r>
            <a:endParaRPr lang="en-IN" sz="1000">
              <a:latin typeface="Arial" panose="020B0604020202020204" pitchFamily="34" charset="0"/>
            </a:endParaRPr>
          </a:p>
        </p:txBody>
      </p:sp>
    </p:spTree>
    <p:extLst>
      <p:ext uri="{BB962C8B-B14F-4D97-AF65-F5344CB8AC3E}">
        <p14:creationId xmlns:p14="http://schemas.microsoft.com/office/powerpoint/2010/main" val="20053718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latin typeface="Arial" panose="020B0604020202020204" pitchFamily="34" charset="0"/>
                <a:ea typeface="Times New Roman" panose="02020603050405020304" pitchFamily="18" charset="0"/>
                <a:cs typeface="Times New Roman" panose="02020603050405020304" pitchFamily="18" charset="0"/>
              </a:rPr>
              <a:t>Exercise </a:t>
            </a:r>
            <a:r>
              <a:rPr lang="en-IN" sz="1000" b="1" dirty="0">
                <a:latin typeface="Arial" panose="020B0604020202020204" pitchFamily="34" charset="0"/>
                <a:ea typeface="Calibri" panose="020F0502020204030204" pitchFamily="34" charset="0"/>
                <a:cs typeface="Times New Roman" panose="02020603050405020304" pitchFamily="18" charset="0"/>
              </a:rPr>
              <a:t>3: Adding a View Component</a:t>
            </a:r>
          </a:p>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Currently, in the </a:t>
            </a:r>
            <a:r>
              <a:rPr lang="en-IN" sz="1000" b="1" dirty="0" err="1">
                <a:latin typeface="Arial" panose="020B0604020202020204" pitchFamily="34" charset="0"/>
                <a:ea typeface="Calibri" panose="020F0502020204030204" pitchFamily="34" charset="0"/>
                <a:cs typeface="Times New Roman" panose="02020603050405020304" pitchFamily="18" charset="0"/>
              </a:rPr>
              <a:t>ShowCities</a:t>
            </a:r>
            <a:r>
              <a:rPr lang="en-IN" sz="1000" dirty="0">
                <a:latin typeface="Arial" panose="020B0604020202020204" pitchFamily="34" charset="0"/>
                <a:ea typeface="Calibri" panose="020F0502020204030204" pitchFamily="34" charset="0"/>
                <a:cs typeface="Times New Roman" panose="02020603050405020304" pitchFamily="18" charset="0"/>
              </a:rPr>
              <a:t> view, for each city, you show a link with the name of the city. You have been asked to show for each city in the </a:t>
            </a:r>
            <a:r>
              <a:rPr lang="en-IN" sz="1000" b="1" dirty="0" err="1">
                <a:latin typeface="Arial" panose="020B0604020202020204" pitchFamily="34" charset="0"/>
                <a:ea typeface="Calibri" panose="020F0502020204030204" pitchFamily="34" charset="0"/>
                <a:cs typeface="Times New Roman" panose="02020603050405020304" pitchFamily="18" charset="0"/>
              </a:rPr>
              <a:t>ShowCities</a:t>
            </a:r>
            <a:r>
              <a:rPr lang="en-IN" sz="1000" dirty="0">
                <a:latin typeface="Arial" panose="020B0604020202020204" pitchFamily="34" charset="0"/>
                <a:ea typeface="Calibri" panose="020F0502020204030204" pitchFamily="34" charset="0"/>
                <a:cs typeface="Times New Roman" panose="02020603050405020304" pitchFamily="18" charset="0"/>
              </a:rPr>
              <a:t> view, the country to which the city belongs and a mini map of the city. To implement this you have been asked to use a view component. In this exercise, you will create a view component and embed it in the </a:t>
            </a:r>
            <a:r>
              <a:rPr lang="en-IN" sz="1000" b="1" dirty="0" err="1">
                <a:latin typeface="Arial" panose="020B0604020202020204" pitchFamily="34" charset="0"/>
                <a:ea typeface="Calibri" panose="020F0502020204030204" pitchFamily="34" charset="0"/>
                <a:cs typeface="Times New Roman" panose="02020603050405020304" pitchFamily="18" charset="0"/>
              </a:rPr>
              <a:t>ShowCities</a:t>
            </a:r>
            <a:r>
              <a:rPr lang="en-IN" sz="1000" dirty="0">
                <a:latin typeface="Arial" panose="020B0604020202020204" pitchFamily="34" charset="0"/>
                <a:ea typeface="Calibri" panose="020F0502020204030204" pitchFamily="34" charset="0"/>
                <a:cs typeface="Times New Roman" panose="02020603050405020304" pitchFamily="18" charset="0"/>
              </a:rPr>
              <a:t> view.</a:t>
            </a:r>
          </a:p>
          <a:p>
            <a:pPr>
              <a:lnSpc>
                <a:spcPct val="107000"/>
              </a:lnSpc>
              <a:spcAft>
                <a:spcPts val="800"/>
              </a:spcAft>
            </a:pPr>
            <a:r>
              <a:rPr lang="en-IN" sz="1000" dirty="0">
                <a:latin typeface="Arial" panose="020B0604020202020204" pitchFamily="34" charset="0"/>
                <a:ea typeface="Calibri" panose="020F0502020204030204" pitchFamily="34" charset="0"/>
                <a:cs typeface="Times New Roman" panose="02020603050405020304" pitchFamily="18" charset="0"/>
              </a:rPr>
              <a:t>The main tasks for this exercise are as follows:</a:t>
            </a:r>
          </a:p>
          <a:p>
            <a:pPr marL="342900" lvl="0" indent="-342900">
              <a:lnSpc>
                <a:spcPct val="115000"/>
              </a:lnSpc>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view component class</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a:pPr>
            <a:r>
              <a:rPr lang="en-US" sz="1000" dirty="0">
                <a:latin typeface="Arial" panose="020B0604020202020204" pitchFamily="34" charset="0"/>
                <a:ea typeface="Times New Roman" panose="02020603050405020304" pitchFamily="18" charset="0"/>
                <a:cs typeface="Times New Roman" panose="02020603050405020304" pitchFamily="18" charset="0"/>
              </a:rPr>
              <a:t>Add a view component view</a:t>
            </a:r>
            <a:endParaRPr lang="en-IN" sz="1000"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startAt="3"/>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Use the view component</a:t>
            </a:r>
            <a:endParaRPr lang="en-IN"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5000"/>
              </a:lnSpc>
              <a:spcAft>
                <a:spcPts val="995"/>
              </a:spcAft>
              <a:buFont typeface="+mj-lt"/>
              <a:buAutoNum type="arabicPeriod" startAt="3"/>
            </a:pPr>
            <a:r>
              <a:rPr lang="en-US" sz="1000"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Run the application</a:t>
            </a:r>
            <a:endParaRPr lang="en-IN" dirty="0"/>
          </a:p>
        </p:txBody>
      </p:sp>
      <p:sp>
        <p:nvSpPr>
          <p:cNvPr id="4" name="Slide Number Placeholder 3"/>
          <p:cNvSpPr>
            <a:spLocks noGrp="1"/>
          </p:cNvSpPr>
          <p:nvPr>
            <p:ph type="sldNum" sz="quarter" idx="10"/>
          </p:nvPr>
        </p:nvSpPr>
        <p:spPr/>
        <p:txBody>
          <a:bodyPr/>
          <a:lstStyle/>
          <a:p>
            <a:fld id="{81000764-08E2-4DB5-AC7E-E6416E20EE2E}" type="slidenum">
              <a:rPr lang="en-IN" smtClean="0"/>
              <a:t>29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337867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Though this lesson talks about few other view engines, this course mainly focusses on Razor and assumes that the students will use Razor for most of their MVC projects.</a:t>
            </a:r>
            <a:r>
              <a:rPr lang="en-IN" sz="1000" dirty="0">
                <a:solidFill>
                  <a:srgbClr val="B3B3B3"/>
                </a:solidFill>
                <a:effectLst/>
                <a:latin typeface="Arial" panose="020B0604020202020204" pitchFamily="34" charset="0"/>
                <a:ea typeface="Calibri" panose="020F0502020204030204" pitchFamily="34" charset="0"/>
                <a:cs typeface="Times New Roman" panose="02020603050405020304" pitchFamily="18" charset="0"/>
              </a:rPr>
              <a:t> </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If you have students who are familiar with Web Forms, you might want to compare MVC tag helpers and HTML helpers with Web Forms server controls. The role of helpers in MVC is analogous to the role that server controls play in Web Forms. However, helpers are simpler and light-weight. They do not render large blocks of HTML and JavaScript code or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ViewState</a:t>
            </a:r>
            <a:r>
              <a:rPr lang="en-IN" sz="1000" dirty="0">
                <a:effectLst/>
                <a:latin typeface="Arial" panose="020B0604020202020204" pitchFamily="34" charset="0"/>
                <a:ea typeface="Calibri" panose="020F0502020204030204" pitchFamily="34" charset="0"/>
                <a:cs typeface="Times New Roman" panose="02020603050405020304" pitchFamily="18" charset="0"/>
              </a:rPr>
              <a:t> data. Also, they do not support event handlers.</a:t>
            </a:r>
          </a:p>
        </p:txBody>
      </p:sp>
      <p:sp>
        <p:nvSpPr>
          <p:cNvPr id="4" name="Slide Number Placeholder 3"/>
          <p:cNvSpPr>
            <a:spLocks noGrp="1"/>
          </p:cNvSpPr>
          <p:nvPr>
            <p:ph type="sldNum" sz="quarter" idx="10"/>
          </p:nvPr>
        </p:nvSpPr>
        <p:spPr/>
        <p:txBody>
          <a:bodyPr/>
          <a:lstStyle/>
          <a:p>
            <a:fld id="{81000764-08E2-4DB5-AC7E-E6416E20EE2E}" type="slidenum">
              <a:rPr lang="en-IN" smtClean="0"/>
              <a:t>3</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8450717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IN"/>
          </a:p>
        </p:txBody>
      </p:sp>
      <p:sp>
        <p:nvSpPr>
          <p:cNvPr id="4" name="Slide Number Placeholder 3"/>
          <p:cNvSpPr>
            <a:spLocks noGrp="1"/>
          </p:cNvSpPr>
          <p:nvPr>
            <p:ph type="sldNum" sz="quarter" idx="10"/>
          </p:nvPr>
        </p:nvSpPr>
        <p:spPr/>
        <p:txBody>
          <a:bodyPr/>
          <a:lstStyle/>
          <a:p>
            <a:fld id="{81000764-08E2-4DB5-AC7E-E6416E20EE2E}" type="slidenum">
              <a:rPr lang="en-IN" smtClean="0"/>
              <a:t>30</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640805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Question</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A member of your team accidently deleted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_</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ViewImports.cshtml</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What will be the impact of this deletion?</a:t>
            </a: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Answer</a:t>
            </a:r>
          </a:p>
          <a:p>
            <a:r>
              <a:rPr lang="en-US" sz="1000" dirty="0">
                <a:latin typeface="Arial" panose="020B0604020202020204" pitchFamily="34" charset="0"/>
                <a:cs typeface="Arial" panose="020B0604020202020204" pitchFamily="34" charset="0"/>
              </a:rPr>
              <a:t>The </a:t>
            </a:r>
            <a:r>
              <a:rPr lang="en-US" sz="1000" b="1" dirty="0">
                <a:latin typeface="Arial" panose="020B0604020202020204" pitchFamily="34" charset="0"/>
                <a:cs typeface="Arial" panose="020B0604020202020204" pitchFamily="34" charset="0"/>
              </a:rPr>
              <a:t>_</a:t>
            </a:r>
            <a:r>
              <a:rPr lang="en-US" sz="1000" b="1" dirty="0" err="1">
                <a:latin typeface="Arial" panose="020B0604020202020204" pitchFamily="34" charset="0"/>
                <a:cs typeface="Arial" panose="020B0604020202020204" pitchFamily="34" charset="0"/>
              </a:rPr>
              <a:t>ViewImports.cshtml</a:t>
            </a:r>
            <a:r>
              <a:rPr lang="en-US" sz="1000" dirty="0">
                <a:latin typeface="Arial" panose="020B0604020202020204" pitchFamily="34" charset="0"/>
                <a:cs typeface="Arial" panose="020B0604020202020204" pitchFamily="34" charset="0"/>
              </a:rPr>
              <a:t> file has an </a:t>
            </a:r>
            <a:r>
              <a:rPr lang="en-US" sz="1000" b="1" dirty="0">
                <a:latin typeface="Arial" panose="020B0604020202020204" pitchFamily="34" charset="0"/>
                <a:cs typeface="Arial" panose="020B0604020202020204" pitchFamily="34" charset="0"/>
              </a:rPr>
              <a:t>@</a:t>
            </a:r>
            <a:r>
              <a:rPr lang="en-US" sz="1000" b="1" dirty="0" err="1">
                <a:latin typeface="Arial" panose="020B0604020202020204" pitchFamily="34" charset="0"/>
                <a:cs typeface="Arial" panose="020B0604020202020204" pitchFamily="34" charset="0"/>
              </a:rPr>
              <a:t>addTagHelper</a:t>
            </a:r>
            <a:r>
              <a:rPr lang="en-US" sz="1000" dirty="0">
                <a:latin typeface="Arial" panose="020B0604020202020204" pitchFamily="34" charset="0"/>
                <a:cs typeface="Arial" panose="020B0604020202020204" pitchFamily="34" charset="0"/>
              </a:rPr>
              <a:t> directive. The </a:t>
            </a:r>
            <a:r>
              <a:rPr lang="en-US" sz="1000" b="1" dirty="0">
                <a:latin typeface="Arial" panose="020B0604020202020204" pitchFamily="34" charset="0"/>
                <a:cs typeface="Arial" panose="020B0604020202020204" pitchFamily="34" charset="0"/>
              </a:rPr>
              <a:t>@</a:t>
            </a:r>
            <a:r>
              <a:rPr lang="en-US" sz="1000" b="1" dirty="0" err="1">
                <a:latin typeface="Arial" panose="020B0604020202020204" pitchFamily="34" charset="0"/>
                <a:cs typeface="Arial" panose="020B0604020202020204" pitchFamily="34" charset="0"/>
              </a:rPr>
              <a:t>addTagHelper</a:t>
            </a:r>
            <a:r>
              <a:rPr lang="en-US" sz="1000" dirty="0">
                <a:latin typeface="Arial" panose="020B0604020202020204" pitchFamily="34" charset="0"/>
                <a:cs typeface="Arial" panose="020B0604020202020204" pitchFamily="34" charset="0"/>
              </a:rPr>
              <a:t> directive is needed for tag helpers to function correctly. Because the </a:t>
            </a:r>
            <a:r>
              <a:rPr lang="en-US" sz="1000" b="1" dirty="0">
                <a:latin typeface="Arial" panose="020B0604020202020204" pitchFamily="34" charset="0"/>
                <a:cs typeface="Arial" panose="020B0604020202020204" pitchFamily="34" charset="0"/>
              </a:rPr>
              <a:t>_</a:t>
            </a:r>
            <a:r>
              <a:rPr lang="en-US" sz="1000" b="1" dirty="0" err="1">
                <a:latin typeface="Arial" panose="020B0604020202020204" pitchFamily="34" charset="0"/>
                <a:cs typeface="Arial" panose="020B0604020202020204" pitchFamily="34" charset="0"/>
              </a:rPr>
              <a:t>ViewImports.cshtml</a:t>
            </a:r>
            <a:r>
              <a:rPr lang="en-US" sz="1000" dirty="0">
                <a:latin typeface="Arial" panose="020B0604020202020204" pitchFamily="34" charset="0"/>
                <a:cs typeface="Arial" panose="020B0604020202020204" pitchFamily="34" charset="0"/>
              </a:rPr>
              <a:t> file was deleted, the tag helpers in the web application won’t function correctly. For example, a user won’t be able to navigate to the city’s details page by clicking the name of the city on the page with the cities list.</a:t>
            </a:r>
          </a:p>
          <a:p>
            <a:endParaRPr lang="en-IN" sz="1000" dirty="0">
              <a:latin typeface="Arial" panose="020B0604020202020204" pitchFamily="34" charset="0"/>
              <a:cs typeface="Arial" panose="020B0604020202020204" pitchFamily="34" charset="0"/>
            </a:endParaRP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Question</a:t>
            </a: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are asked to replace the tag helper that is used in the </a:t>
            </a:r>
            <a:r>
              <a:rPr lang="en-IN" sz="1000" b="1" dirty="0" err="1">
                <a:effectLst/>
                <a:latin typeface="Arial" panose="020B0604020202020204" pitchFamily="34" charset="0"/>
                <a:ea typeface="Calibri" panose="020F0502020204030204" pitchFamily="34" charset="0"/>
                <a:cs typeface="Times New Roman" panose="02020603050405020304" pitchFamily="18" charset="0"/>
              </a:rPr>
              <a:t>ShowDataForCity.cshtml</a:t>
            </a:r>
            <a:r>
              <a:rPr lang="en-IN" sz="1000" dirty="0">
                <a:effectLst/>
                <a:latin typeface="Arial" panose="020B0604020202020204" pitchFamily="34" charset="0"/>
                <a:ea typeface="Calibri" panose="020F0502020204030204" pitchFamily="34" charset="0"/>
                <a:cs typeface="Times New Roman" panose="02020603050405020304" pitchFamily="18" charset="0"/>
              </a:rPr>
              <a:t> file with an HTML helper. The MVC application’s </a:t>
            </a:r>
            <a:r>
              <a:rPr lang="en-IN" sz="1000" dirty="0" err="1">
                <a:effectLst/>
                <a:latin typeface="Arial" panose="020B0604020202020204" pitchFamily="34" charset="0"/>
                <a:ea typeface="Calibri" panose="020F0502020204030204" pitchFamily="34" charset="0"/>
                <a:cs typeface="Times New Roman" panose="02020603050405020304" pitchFamily="18" charset="0"/>
              </a:rPr>
              <a:t>behavior</a:t>
            </a:r>
            <a:r>
              <a:rPr lang="en-IN" sz="1000" dirty="0">
                <a:effectLst/>
                <a:latin typeface="Arial" panose="020B0604020202020204" pitchFamily="34" charset="0"/>
                <a:ea typeface="Calibri" panose="020F0502020204030204" pitchFamily="34" charset="0"/>
                <a:cs typeface="Times New Roman" panose="02020603050405020304" pitchFamily="18" charset="0"/>
              </a:rPr>
              <a:t> should not be changed. What should you do?</a:t>
            </a: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Answer</a:t>
            </a:r>
          </a:p>
          <a:p>
            <a:r>
              <a:rPr lang="en-US" sz="1000" dirty="0">
                <a:latin typeface="Arial" panose="020B0604020202020204" pitchFamily="34" charset="0"/>
                <a:cs typeface="Arial" panose="020B0604020202020204" pitchFamily="34" charset="0"/>
              </a:rPr>
              <a:t>You can replace the line </a:t>
            </a:r>
            <a:r>
              <a:rPr lang="en-US" sz="1000" b="1" dirty="0">
                <a:latin typeface="Arial" panose="020B0604020202020204" pitchFamily="34" charset="0"/>
                <a:cs typeface="Arial" panose="020B0604020202020204" pitchFamily="34" charset="0"/>
              </a:rPr>
              <a:t>&lt;a asp-action="</a:t>
            </a:r>
            <a:r>
              <a:rPr lang="en-US" sz="1000" b="1" dirty="0" err="1">
                <a:latin typeface="Arial" panose="020B0604020202020204" pitchFamily="34" charset="0"/>
                <a:cs typeface="Arial" panose="020B0604020202020204" pitchFamily="34" charset="0"/>
              </a:rPr>
              <a:t>ShowCities</a:t>
            </a:r>
            <a:r>
              <a:rPr lang="en-US" sz="1000" b="1" dirty="0">
                <a:latin typeface="Arial" panose="020B0604020202020204" pitchFamily="34" charset="0"/>
                <a:cs typeface="Arial" panose="020B0604020202020204" pitchFamily="34" charset="0"/>
              </a:rPr>
              <a:t>"&gt;Back&lt;/a&gt;</a:t>
            </a:r>
            <a:r>
              <a:rPr lang="en-US" sz="1000" dirty="0">
                <a:latin typeface="Arial" panose="020B0604020202020204" pitchFamily="34" charset="0"/>
                <a:cs typeface="Arial" panose="020B0604020202020204" pitchFamily="34" charset="0"/>
              </a:rPr>
              <a:t> with the line </a:t>
            </a:r>
            <a:r>
              <a:rPr lang="en-US" sz="1000" b="1" dirty="0">
                <a:latin typeface="Arial" panose="020B0604020202020204" pitchFamily="34" charset="0"/>
                <a:cs typeface="Arial" panose="020B0604020202020204" pitchFamily="34" charset="0"/>
              </a:rPr>
              <a:t>@</a:t>
            </a:r>
            <a:r>
              <a:rPr lang="en-US" sz="1000" b="1" dirty="0" err="1">
                <a:latin typeface="Arial" panose="020B0604020202020204" pitchFamily="34" charset="0"/>
                <a:cs typeface="Arial" panose="020B0604020202020204" pitchFamily="34" charset="0"/>
              </a:rPr>
              <a:t>Html.ActionLink</a:t>
            </a:r>
            <a:r>
              <a:rPr lang="en-US" sz="1000" b="1" dirty="0">
                <a:latin typeface="Arial" panose="020B0604020202020204" pitchFamily="34" charset="0"/>
                <a:cs typeface="Arial" panose="020B0604020202020204" pitchFamily="34" charset="0"/>
              </a:rPr>
              <a:t>("Back", "</a:t>
            </a:r>
            <a:r>
              <a:rPr lang="en-US" sz="1000" b="1" dirty="0" err="1">
                <a:latin typeface="Arial" panose="020B0604020202020204" pitchFamily="34" charset="0"/>
                <a:cs typeface="Arial" panose="020B0604020202020204" pitchFamily="34" charset="0"/>
              </a:rPr>
              <a:t>ShowCities</a:t>
            </a:r>
            <a:r>
              <a:rPr lang="en-US" sz="1000" b="1" dirty="0">
                <a:latin typeface="Arial" panose="020B0604020202020204" pitchFamily="34" charset="0"/>
                <a:cs typeface="Arial" panose="020B0604020202020204" pitchFamily="34" charset="0"/>
              </a:rPr>
              <a:t>").</a:t>
            </a:r>
            <a:r>
              <a:rPr lang="en-US" sz="1000" dirty="0">
                <a:latin typeface="Arial" panose="020B0604020202020204" pitchFamily="34" charset="0"/>
                <a:cs typeface="Arial" panose="020B0604020202020204" pitchFamily="34" charset="0"/>
              </a:rPr>
              <a:t> </a:t>
            </a:r>
            <a:endParaRPr lang="en-IN"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31</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8162828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Review 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Question</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need to have the same block of HTML content on different webpages. Right now, you copy and paste code from one Razor view to others. Do you have a better solution?</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Answer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can put the block of HTML content inside a view component. Then you can embed the view component inside the views. </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Best Practices</a:t>
            </a:r>
          </a:p>
          <a:p>
            <a:pPr marL="171450" indent="-171450">
              <a:lnSpc>
                <a:spcPct val="107000"/>
              </a:lnSpc>
              <a:spcAft>
                <a:spcPts val="800"/>
              </a:spcAft>
              <a:buSzPct val="150000"/>
              <a:buFont typeface="Arial" panose="020B0604020202020204" pitchFamily="34" charset="0"/>
              <a:buChar char="•"/>
            </a:pPr>
            <a:r>
              <a:rPr lang="en-IN" sz="1000" dirty="0">
                <a:effectLst/>
                <a:latin typeface="Arial" panose="020B0604020202020204" pitchFamily="34" charset="0"/>
                <a:ea typeface="Calibri" panose="020F0502020204030204" pitchFamily="34" charset="0"/>
                <a:cs typeface="Times New Roman" panose="02020603050405020304" pitchFamily="18" charset="0"/>
              </a:rPr>
              <a:t>Use Razor comments, declared with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 *@ </a:t>
            </a:r>
            <a:r>
              <a:rPr lang="en-IN" sz="1000" dirty="0">
                <a:effectLst/>
                <a:latin typeface="Arial" panose="020B0604020202020204" pitchFamily="34" charset="0"/>
                <a:ea typeface="Calibri" panose="020F0502020204030204" pitchFamily="34" charset="0"/>
                <a:cs typeface="Times New Roman" panose="02020603050405020304" pitchFamily="18" charset="0"/>
              </a:rPr>
              <a:t>delimiters, throughout your Razor views to help explain the view code to other developers in your team.</a:t>
            </a:r>
          </a:p>
          <a:p>
            <a:pPr marL="171450" indent="-171450">
              <a:lnSpc>
                <a:spcPct val="107000"/>
              </a:lnSpc>
              <a:spcAft>
                <a:spcPts val="800"/>
              </a:spcAft>
              <a:buSzPct val="150000"/>
              <a:buFont typeface="Arial" panose="020B0604020202020204" pitchFamily="34" charset="0"/>
              <a:buChar char="•"/>
            </a:pPr>
            <a:r>
              <a:rPr lang="en-IN" sz="1000" dirty="0">
                <a:effectLst/>
                <a:latin typeface="Arial" panose="020B0604020202020204" pitchFamily="34" charset="0"/>
                <a:ea typeface="Calibri" panose="020F0502020204030204" pitchFamily="34" charset="0"/>
                <a:cs typeface="Times New Roman" panose="02020603050405020304" pitchFamily="18" charset="0"/>
              </a:rPr>
              <a:t>Use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 </a:t>
            </a:r>
            <a:r>
              <a:rPr lang="en-IN" sz="1000" dirty="0">
                <a:effectLst/>
                <a:latin typeface="Arial" panose="020B0604020202020204" pitchFamily="34" charset="0"/>
                <a:ea typeface="Calibri" panose="020F0502020204030204" pitchFamily="34" charset="0"/>
                <a:cs typeface="Times New Roman" panose="02020603050405020304" pitchFamily="18" charset="0"/>
              </a:rPr>
              <a:t> and </a:t>
            </a:r>
            <a:r>
              <a:rPr lang="en-IN" sz="1000" b="1" dirty="0">
                <a:effectLst/>
                <a:latin typeface="Arial" panose="020B0604020202020204" pitchFamily="34" charset="0"/>
                <a:ea typeface="Calibri" panose="020F0502020204030204" pitchFamily="34" charset="0"/>
                <a:cs typeface="Times New Roman" panose="02020603050405020304" pitchFamily="18" charset="0"/>
              </a:rPr>
              <a:t>&lt;text&gt; </a:t>
            </a:r>
            <a:r>
              <a:rPr lang="en-IN" sz="1000" dirty="0">
                <a:effectLst/>
                <a:latin typeface="Arial" panose="020B0604020202020204" pitchFamily="34" charset="0"/>
                <a:ea typeface="Calibri" panose="020F0502020204030204" pitchFamily="34" charset="0"/>
                <a:cs typeface="Times New Roman" panose="02020603050405020304" pitchFamily="18" charset="0"/>
              </a:rPr>
              <a:t>tags only when you think that Razor might misinterpret content as code. Razor has sophisticated logic for distinguishing content from code, so this is rarely necessary.</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Common Issues and Troubleshooting Tips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Common Issue: </a:t>
            </a:r>
            <a:r>
              <a:rPr lang="en-IN" sz="1000" dirty="0">
                <a:effectLst/>
                <a:latin typeface="Arial" panose="020B0604020202020204" pitchFamily="34" charset="0"/>
                <a:ea typeface="Calibri" panose="020F0502020204030204" pitchFamily="34" charset="0"/>
                <a:cs typeface="Times New Roman" panose="02020603050405020304" pitchFamily="18" charset="0"/>
              </a:rPr>
              <a:t>When a controller tries to access a partial view, an exception is thrown.</a:t>
            </a: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Troubleshooting Tip: </a:t>
            </a:r>
            <a:r>
              <a:rPr lang="en-IN" sz="1000" dirty="0">
                <a:effectLst/>
                <a:latin typeface="Arial" panose="020B0604020202020204" pitchFamily="34" charset="0"/>
                <a:ea typeface="Calibri" panose="020F0502020204030204" pitchFamily="34" charset="0"/>
                <a:cs typeface="Times New Roman" panose="02020603050405020304" pitchFamily="18" charset="0"/>
              </a:rPr>
              <a:t>Place partial views in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/Views/Shared</a:t>
            </a:r>
            <a:r>
              <a:rPr lang="en-IN" sz="1000" dirty="0">
                <a:effectLst/>
                <a:latin typeface="Arial" panose="020B0604020202020204" pitchFamily="34" charset="0"/>
                <a:ea typeface="Calibri" panose="020F0502020204030204" pitchFamily="34" charset="0"/>
                <a:cs typeface="Times New Roman" panose="02020603050405020304" pitchFamily="18" charset="0"/>
              </a:rPr>
              <a:t> folder if they need to be used by various controllers.</a:t>
            </a:r>
          </a:p>
          <a:p>
            <a:pPr>
              <a:lnSpc>
                <a:spcPct val="107000"/>
              </a:lnSpc>
              <a:spcAft>
                <a:spcPts val="800"/>
              </a:spcAft>
            </a:pPr>
            <a:r>
              <a:rPr lang="en-IN" sz="1000" b="1" dirty="0">
                <a:latin typeface="Arial" panose="020B0604020202020204" pitchFamily="34" charset="0"/>
                <a:ea typeface="Calibri" panose="020F0502020204030204" pitchFamily="34" charset="0"/>
                <a:cs typeface="Times New Roman" panose="02020603050405020304" pitchFamily="18" charset="0"/>
              </a:rPr>
              <a:t>Note: </a:t>
            </a:r>
            <a:r>
              <a:rPr lang="en-IN" sz="1000" dirty="0">
                <a:latin typeface="Arial" panose="020B0604020202020204" pitchFamily="34" charset="0"/>
                <a:ea typeface="Calibri" panose="020F0502020204030204" pitchFamily="34" charset="0"/>
                <a:cs typeface="Times New Roman" panose="02020603050405020304" pitchFamily="18" charset="0"/>
              </a:rPr>
              <a:t>Ensure that you cover the common issues and the corresponding troubleshooting tips listed in this section. Encourage students to share tips from their own work environments.</a:t>
            </a:r>
          </a:p>
        </p:txBody>
      </p:sp>
      <p:sp>
        <p:nvSpPr>
          <p:cNvPr id="4" name="Slide Number Placeholder 3"/>
          <p:cNvSpPr>
            <a:spLocks noGrp="1"/>
          </p:cNvSpPr>
          <p:nvPr>
            <p:ph type="sldNum" sz="quarter" idx="10"/>
          </p:nvPr>
        </p:nvSpPr>
        <p:spPr/>
        <p:txBody>
          <a:bodyPr/>
          <a:lstStyle/>
          <a:p>
            <a:fld id="{81000764-08E2-4DB5-AC7E-E6416E20EE2E}" type="slidenum">
              <a:rPr lang="en-IN" smtClean="0"/>
              <a:t>32</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550332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Explain to the students the location of a view in the Solution Explorer.</a:t>
            </a:r>
          </a:p>
        </p:txBody>
      </p:sp>
      <p:sp>
        <p:nvSpPr>
          <p:cNvPr id="4" name="Slide Number Placeholder 3"/>
          <p:cNvSpPr>
            <a:spLocks noGrp="1"/>
          </p:cNvSpPr>
          <p:nvPr>
            <p:ph type="sldNum" sz="quarter" idx="10"/>
          </p:nvPr>
        </p:nvSpPr>
        <p:spPr/>
        <p:txBody>
          <a:bodyPr/>
          <a:lstStyle/>
          <a:p>
            <a:fld id="{81000764-08E2-4DB5-AC7E-E6416E20EE2E}" type="slidenum">
              <a:rPr lang="en-IN" smtClean="0"/>
              <a:t>4</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954050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Emphasize to the students that Razor is very sophisticated and it rarely misinterprets content and server-side code. Therefore, they might rarely use the </a:t>
            </a:r>
            <a:r>
              <a:rPr lang="en-IN" sz="1000" b="1" dirty="0">
                <a:effectLst/>
                <a:latin typeface="Arial" panose="020B0604020202020204" pitchFamily="34" charset="0"/>
                <a:ea typeface="Calibri" panose="020F0502020204030204" pitchFamily="34" charset="0"/>
                <a:cs typeface="Times New Roman" panose="02020603050405020304" pitchFamily="18" charset="0"/>
              </a:rPr>
              <a:t>@:</a:t>
            </a:r>
            <a:r>
              <a:rPr lang="en-IN" sz="1000" dirty="0">
                <a:effectLst/>
                <a:latin typeface="Arial" panose="020B0604020202020204" pitchFamily="34" charset="0"/>
                <a:ea typeface="Calibri" panose="020F0502020204030204" pitchFamily="34" charset="0"/>
                <a:cs typeface="Times New Roman" panose="02020603050405020304" pitchFamily="18" charset="0"/>
              </a:rPr>
              <a:t> and </a:t>
            </a:r>
            <a:r>
              <a:rPr lang="en-IN" sz="1000" b="1" dirty="0">
                <a:effectLst/>
                <a:latin typeface="Arial" panose="020B0604020202020204" pitchFamily="34" charset="0"/>
                <a:ea typeface="Calibri" panose="020F0502020204030204" pitchFamily="34" charset="0"/>
                <a:cs typeface="Times New Roman" panose="02020603050405020304" pitchFamily="18" charset="0"/>
              </a:rPr>
              <a:t>&lt;text&gt;</a:t>
            </a:r>
            <a:r>
              <a:rPr lang="en-IN" sz="1000" dirty="0">
                <a:effectLst/>
                <a:latin typeface="Arial" panose="020B0604020202020204" pitchFamily="34" charset="0"/>
                <a:ea typeface="Calibri" panose="020F0502020204030204" pitchFamily="34" charset="0"/>
                <a:cs typeface="Times New Roman" panose="02020603050405020304" pitchFamily="18" charset="0"/>
              </a:rPr>
              <a:t> delimiters.</a:t>
            </a:r>
          </a:p>
        </p:txBody>
      </p:sp>
      <p:sp>
        <p:nvSpPr>
          <p:cNvPr id="4" name="Slide Number Placeholder 3"/>
          <p:cNvSpPr>
            <a:spLocks noGrp="1"/>
          </p:cNvSpPr>
          <p:nvPr>
            <p:ph type="sldNum" sz="quarter" idx="10"/>
          </p:nvPr>
        </p:nvSpPr>
        <p:spPr/>
        <p:txBody>
          <a:bodyPr/>
          <a:lstStyle/>
          <a:p>
            <a:fld id="{81000764-08E2-4DB5-AC7E-E6416E20EE2E}" type="slidenum">
              <a:rPr lang="en-IN" smtClean="0"/>
              <a:t>5</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31213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Use this additional slide to explain the various uses of the @ symbol.</a:t>
            </a:r>
          </a:p>
        </p:txBody>
      </p:sp>
      <p:sp>
        <p:nvSpPr>
          <p:cNvPr id="4" name="Slide Number Placeholder 3"/>
          <p:cNvSpPr>
            <a:spLocks noGrp="1"/>
          </p:cNvSpPr>
          <p:nvPr>
            <p:ph type="sldNum" sz="quarter" idx="10"/>
          </p:nvPr>
        </p:nvSpPr>
        <p:spPr/>
        <p:txBody>
          <a:bodyPr/>
          <a:lstStyle/>
          <a:p>
            <a:fld id="{81000764-08E2-4DB5-AC7E-E6416E20EE2E}" type="slidenum">
              <a:rPr lang="en-IN" smtClean="0"/>
              <a:t>6</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1248565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IN" sz="1000" dirty="0">
                <a:effectLst/>
                <a:latin typeface="Arial" panose="020B0604020202020204" pitchFamily="34" charset="0"/>
                <a:ea typeface="Calibri" panose="020F0502020204030204" pitchFamily="34" charset="0"/>
                <a:cs typeface="Segoe UI" panose="020B0502040204020203" pitchFamily="34" charset="0"/>
              </a:rPr>
              <a:t>Discuss the code example on the slide. Ensure that students understand the HTML that the Razor view engine will render.</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7</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3939173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07000"/>
              </a:lnSpc>
              <a:spcAft>
                <a:spcPts val="800"/>
              </a:spcAft>
            </a:pPr>
            <a:r>
              <a:rPr lang="en-US" sz="1000" dirty="0">
                <a:latin typeface="Arial" panose="020B0604020202020204" pitchFamily="34" charset="0"/>
                <a:cs typeface="Arial" panose="020B0604020202020204" pitchFamily="34" charset="0"/>
              </a:rPr>
              <a:t>Note that the Starter solution for this demo is not based on a vanilla template because it was prepared specifically for this demonstration. The Starter solution already contains a controller that will be changed during the demonstration. Controllers were introduced in Module 4, “Developing Controllers”. </a:t>
            </a:r>
            <a:endParaRPr lang="en-IN" sz="1000" dirty="0">
              <a:latin typeface="Arial" panose="020B0604020202020204" pitchFamily="34" charset="0"/>
              <a:cs typeface="Arial" panose="020B0604020202020204" pitchFamily="34" charset="0"/>
            </a:endParaRPr>
          </a:p>
          <a:p>
            <a:pPr>
              <a:lnSpc>
                <a:spcPct val="107000"/>
              </a:lnSpc>
              <a:spcAft>
                <a:spcPts val="800"/>
              </a:spcAft>
            </a:pPr>
            <a:r>
              <a:rPr lang="en-IN" sz="1000" b="1" dirty="0">
                <a:effectLst/>
                <a:latin typeface="Arial" panose="020B0604020202020204" pitchFamily="34" charset="0"/>
                <a:ea typeface="Calibri" panose="020F0502020204030204" pitchFamily="34" charset="0"/>
                <a:cs typeface="Times New Roman" panose="02020603050405020304" pitchFamily="18" charset="0"/>
              </a:rPr>
              <a:t>Demonstration Steps</a:t>
            </a:r>
            <a:endParaRPr lang="en-IN" sz="10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IN" sz="1000" dirty="0">
                <a:effectLst/>
                <a:latin typeface="Arial" panose="020B0604020202020204" pitchFamily="34" charset="0"/>
                <a:ea typeface="Calibri" panose="020F0502020204030204" pitchFamily="34" charset="0"/>
                <a:cs typeface="Times New Roman" panose="02020603050405020304" pitchFamily="18" charset="0"/>
              </a:rPr>
              <a:t>You will find the steps in the section “Demonstration: How to Use the Razor Syntax“ on the following page: </a:t>
            </a:r>
            <a:r>
              <a:rPr lang="en-IN" sz="1000" u="sng" dirty="0">
                <a:solidFill>
                  <a:srgbClr val="0563C1"/>
                </a:solidFill>
                <a:latin typeface="Arial" panose="020B0604020202020204" pitchFamily="34" charset="0"/>
                <a:ea typeface="Calibri" panose="020F0502020204030204" pitchFamily="34" charset="0"/>
                <a:cs typeface="Segoe UI" panose="020B0502040204020203" pitchFamily="34" charset="0"/>
              </a:rPr>
              <a:t>https://github.com/MicrosoftLearning/20486D-DevelopingASPNETMVCWebApplications/blob/master/Instructions/20486D_MOD05_DEMO.md#demonstration-how-to-use-the-razor-syntax</a:t>
            </a:r>
            <a:r>
              <a:rPr lang="en-IN" sz="1000" dirty="0">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10"/>
          </p:nvPr>
        </p:nvSpPr>
        <p:spPr/>
        <p:txBody>
          <a:bodyPr/>
          <a:lstStyle/>
          <a:p>
            <a:fld id="{81000764-08E2-4DB5-AC7E-E6416E20EE2E}" type="slidenum">
              <a:rPr lang="en-IN" smtClean="0"/>
              <a:t>8</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Tree>
    <p:extLst>
      <p:ext uri="{BB962C8B-B14F-4D97-AF65-F5344CB8AC3E}">
        <p14:creationId xmlns:p14="http://schemas.microsoft.com/office/powerpoint/2010/main" val="2051065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07000"/>
              </a:lnSpc>
              <a:spcAft>
                <a:spcPts val="800"/>
              </a:spcAft>
            </a:pPr>
            <a:r>
              <a:rPr lang="en-IN" sz="1000" b="0">
                <a:effectLst/>
                <a:latin typeface="Arial" panose="020B0604020202020204" pitchFamily="34" charset="0"/>
                <a:ea typeface="Calibri" panose="020F0502020204030204" pitchFamily="34" charset="0"/>
                <a:cs typeface="Times New Roman" panose="02020603050405020304" pitchFamily="18" charset="0"/>
              </a:rPr>
              <a:t> </a:t>
            </a:r>
            <a:endParaRPr lang="en-IN" sz="10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81000764-08E2-4DB5-AC7E-E6416E20EE2E}" type="slidenum">
              <a:rPr lang="en-IN" smtClean="0"/>
              <a:t>9</a:t>
            </a:fld>
            <a:endParaRPr lang="en-IN"/>
          </a:p>
        </p:txBody>
      </p:sp>
      <p:sp>
        <p:nvSpPr>
          <p:cNvPr id="5" name="Rectangle 4"/>
          <p:cNvSpPr/>
          <p:nvPr/>
        </p:nvSpPr>
        <p:spPr>
          <a:xfrm>
            <a:off x="0" y="0"/>
            <a:ext cx="3038475" cy="2222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000000"/>
                </a:solidFill>
                <a:latin typeface="Arial" panose="020B0604020202020204" pitchFamily="34" charset="0"/>
              </a:rPr>
              <a:t>20486D</a:t>
            </a:r>
          </a:p>
        </p:txBody>
      </p:sp>
      <p:sp>
        <p:nvSpPr>
          <p:cNvPr id="6" name="Rectangle 5"/>
          <p:cNvSpPr/>
          <p:nvPr/>
        </p:nvSpPr>
        <p:spPr>
          <a:xfrm>
            <a:off x="0" y="238125"/>
            <a:ext cx="3038475" cy="347663"/>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200" b="1">
                <a:solidFill>
                  <a:srgbClr val="336699"/>
                </a:solidFill>
                <a:latin typeface="Arial" panose="020B0604020202020204" pitchFamily="34" charset="0"/>
              </a:rPr>
              <a:t>05: Developing Views</a:t>
            </a:r>
          </a:p>
        </p:txBody>
      </p:sp>
      <p:sp>
        <p:nvSpPr>
          <p:cNvPr id="7" name="Notes Placeholder 2"/>
          <p:cNvSpPr txBox="1">
            <a:spLocks/>
          </p:cNvSpPr>
          <p:nvPr/>
        </p:nvSpPr>
        <p:spPr>
          <a:xfrm>
            <a:off x="310896" y="2093976"/>
            <a:ext cx="6153912" cy="6604000"/>
          </a:xfrm>
          <a:prstGeom prst="rect">
            <a:avLst/>
          </a:prstGeom>
        </p:spPr>
        <p:txBody>
          <a:bodyPr vert="horz" lIns="91440" tIns="45720" rIns="91440" bIns="45720" rtlCol="0">
            <a:noAutofit/>
          </a:bodyPr>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en-US" sz="1000" dirty="0">
                <a:latin typeface="Arial" panose="020B0604020202020204" pitchFamily="34" charset="0"/>
                <a:cs typeface="Arial" panose="020B0604020202020204" pitchFamily="34" charset="0"/>
              </a:rPr>
              <a:t>Emphasize that, in most cases, using the Razor view engine is sufficient, and there is no reason to create a custom view engine. </a:t>
            </a:r>
            <a:endParaRPr lang="en-IN"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5037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498020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5112848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33675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92798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2233507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78650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8889256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19875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377889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304240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62784999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39047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27337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6045206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156480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98160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929076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2786451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60749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604190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6975822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993655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97409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07454162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39246680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982732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697072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15916600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209255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705583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60306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1973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2529958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20812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68361005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194655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331825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8157201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39038283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0195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7232714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388915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832597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8465011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2852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603887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1971687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844828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261685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876394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6069932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44188895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8846287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088336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889286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7729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2063871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170095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0626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5887784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9578281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0875131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428420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0284467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27138813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194689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36499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713372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0997998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4253552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098537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27549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6499280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2869128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41896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868261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8246735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73541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2761424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6799159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856083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058264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1689000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3316938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52593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6013955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398327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5030905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560060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934588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38024634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66275918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127946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5412133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4322269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464704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1191717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26887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9578717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234630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45970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9296093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802231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4811138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90005161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119155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5690507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254560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7101769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880101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597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33203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3042348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5618274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7891323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72562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722196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07298261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80570046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1920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629721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1282568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340629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6747892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7425617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558745"/>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8512641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2865194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9655189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202668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25222793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50153600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221412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26994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134621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682103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774888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9054919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185179"/>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8276040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96740248"/>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122339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8267116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075775945"/>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463765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997147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158524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99028723"/>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541866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621684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5035041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86794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6457405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8143480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8495887"/>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93132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30181346"/>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5595347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22862772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128384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652425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6122583"/>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7310822"/>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060200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9519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7142914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851251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492351913"/>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2915797"/>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407396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80757357"/>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988937952"/>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2180790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13643170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477021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0535960"/>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2467799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67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1621701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1352178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3300701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79746767"/>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124156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90618428"/>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622013213"/>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319633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69881994"/>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43686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31479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09123440"/>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28305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12899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98457022"/>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4873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050399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5368315"/>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05434019"/>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51578784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98391856"/>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668974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5363846"/>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9441307"/>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338804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1690332"/>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550331"/>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3403803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87278308"/>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4744011"/>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9739027"/>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164289594"/>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34837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69420923"/>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8584549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975119605"/>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109084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7712030"/>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67635"/>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676763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69857058"/>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2175896"/>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563077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24342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5644213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995044"/>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0503720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061559205"/>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5673201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56734792"/>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120369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31118186"/>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1418155"/>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65233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41438402"/>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529586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231328"/>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9792082"/>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2869107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4767229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19957916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0414544"/>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80849523"/>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8072789"/>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8177057"/>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4328894"/>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2556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48122897"/>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0485689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60051471"/>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11230435"/>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7495051"/>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286057191"/>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931428313"/>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41804995"/>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825483589"/>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50396610"/>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622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95460383"/>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0478836"/>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3317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9105033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32190090"/>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924657"/>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75905627"/>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446599397"/>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039067243"/>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2780368"/>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24078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0771755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1028388"/>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9854964"/>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65718803"/>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0568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31368024"/>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97192563"/>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2009636"/>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4826232"/>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61557168"/>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02529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127927"/>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86558439"/>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24720260"/>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4727214"/>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6871892"/>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9457968"/>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8819418"/>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842319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4088060"/>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838138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8630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7626818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79948122"/>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559422112"/>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965895"/>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1479441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4922268"/>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4713378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0021396"/>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0152363"/>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90065103"/>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826680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52240834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440773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40113144"/>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2850487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7078006"/>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9748928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88771769"/>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5182120"/>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86768710"/>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9037990"/>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0427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48265973"/>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50307237"/>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35937897"/>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358132"/>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8197400"/>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761097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118819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53190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263130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718335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417893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053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417747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681967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97414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8893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373468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1453257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3578264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06065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033490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554497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361927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092017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3180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303656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164815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74753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8456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249573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0310857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0827908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78930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260629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81132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52855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340498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2526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98236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779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36775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238609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67722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629131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23917334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82715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211883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949630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95314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7608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747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122597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787303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940871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187406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688230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6826245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7335046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625679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6632017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07164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000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5590593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0878470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046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3321398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530078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7561351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80657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98090536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extLst>
      <p:ext uri="{BB962C8B-B14F-4D97-AF65-F5344CB8AC3E}">
        <p14:creationId xmlns:p14="http://schemas.microsoft.com/office/powerpoint/2010/main" val="370226095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84463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95446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heme" Target="../theme/theme1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5" Type="http://schemas.openxmlformats.org/officeDocument/2006/relationships/slideLayout" Target="../slideLayouts/slideLayout149.xml"/><Relationship Id="rId10" Type="http://schemas.openxmlformats.org/officeDocument/2006/relationships/slideLayout" Target="../slideLayouts/slideLayout154.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4.xml"/><Relationship Id="rId13" Type="http://schemas.openxmlformats.org/officeDocument/2006/relationships/theme" Target="../theme/theme1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slideLayout" Target="../slideLayouts/slideLayout168.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5.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theme" Target="../theme/theme16.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heme" Target="../theme/theme17.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2" Type="http://schemas.openxmlformats.org/officeDocument/2006/relationships/slideLayout" Target="../slideLayouts/slideLayout194.xml"/><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theme" Target="../theme/theme18.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2" Type="http://schemas.openxmlformats.org/officeDocument/2006/relationships/slideLayout" Target="../slideLayouts/slideLayout206.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theme" Target="../theme/theme1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6.xml"/><Relationship Id="rId13" Type="http://schemas.openxmlformats.org/officeDocument/2006/relationships/theme" Target="../theme/theme20.xml"/><Relationship Id="rId3" Type="http://schemas.openxmlformats.org/officeDocument/2006/relationships/slideLayout" Target="../slideLayouts/slideLayout231.xml"/><Relationship Id="rId7" Type="http://schemas.openxmlformats.org/officeDocument/2006/relationships/slideLayout" Target="../slideLayouts/slideLayout235.xml"/><Relationship Id="rId12" Type="http://schemas.openxmlformats.org/officeDocument/2006/relationships/slideLayout" Target="../slideLayouts/slideLayout240.xml"/><Relationship Id="rId2" Type="http://schemas.openxmlformats.org/officeDocument/2006/relationships/slideLayout" Target="../slideLayouts/slideLayout230.xml"/><Relationship Id="rId1" Type="http://schemas.openxmlformats.org/officeDocument/2006/relationships/slideLayout" Target="../slideLayouts/slideLayout229.xml"/><Relationship Id="rId6" Type="http://schemas.openxmlformats.org/officeDocument/2006/relationships/slideLayout" Target="../slideLayouts/slideLayout234.xml"/><Relationship Id="rId11" Type="http://schemas.openxmlformats.org/officeDocument/2006/relationships/slideLayout" Target="../slideLayouts/slideLayout239.xml"/><Relationship Id="rId5" Type="http://schemas.openxmlformats.org/officeDocument/2006/relationships/slideLayout" Target="../slideLayouts/slideLayout233.xml"/><Relationship Id="rId10" Type="http://schemas.openxmlformats.org/officeDocument/2006/relationships/slideLayout" Target="../slideLayouts/slideLayout238.xml"/><Relationship Id="rId4" Type="http://schemas.openxmlformats.org/officeDocument/2006/relationships/slideLayout" Target="../slideLayouts/slideLayout232.xml"/><Relationship Id="rId9" Type="http://schemas.openxmlformats.org/officeDocument/2006/relationships/slideLayout" Target="../slideLayouts/slideLayout23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8.xml"/><Relationship Id="rId13" Type="http://schemas.openxmlformats.org/officeDocument/2006/relationships/theme" Target="../theme/theme21.xml"/><Relationship Id="rId3" Type="http://schemas.openxmlformats.org/officeDocument/2006/relationships/slideLayout" Target="../slideLayouts/slideLayout243.xml"/><Relationship Id="rId7" Type="http://schemas.openxmlformats.org/officeDocument/2006/relationships/slideLayout" Target="../slideLayouts/slideLayout247.xml"/><Relationship Id="rId12" Type="http://schemas.openxmlformats.org/officeDocument/2006/relationships/slideLayout" Target="../slideLayouts/slideLayout252.xml"/><Relationship Id="rId2" Type="http://schemas.openxmlformats.org/officeDocument/2006/relationships/slideLayout" Target="../slideLayouts/slideLayout242.xml"/><Relationship Id="rId1" Type="http://schemas.openxmlformats.org/officeDocument/2006/relationships/slideLayout" Target="../slideLayouts/slideLayout241.xml"/><Relationship Id="rId6" Type="http://schemas.openxmlformats.org/officeDocument/2006/relationships/slideLayout" Target="../slideLayouts/slideLayout246.xml"/><Relationship Id="rId11" Type="http://schemas.openxmlformats.org/officeDocument/2006/relationships/slideLayout" Target="../slideLayouts/slideLayout251.xml"/><Relationship Id="rId5" Type="http://schemas.openxmlformats.org/officeDocument/2006/relationships/slideLayout" Target="../slideLayouts/slideLayout245.xml"/><Relationship Id="rId10" Type="http://schemas.openxmlformats.org/officeDocument/2006/relationships/slideLayout" Target="../slideLayouts/slideLayout250.xml"/><Relationship Id="rId4" Type="http://schemas.openxmlformats.org/officeDocument/2006/relationships/slideLayout" Target="../slideLayouts/slideLayout244.xml"/><Relationship Id="rId9" Type="http://schemas.openxmlformats.org/officeDocument/2006/relationships/slideLayout" Target="../slideLayouts/slideLayout24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theme" Target="../theme/theme22.xml"/><Relationship Id="rId3" Type="http://schemas.openxmlformats.org/officeDocument/2006/relationships/slideLayout" Target="../slideLayouts/slideLayout255.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2" Type="http://schemas.openxmlformats.org/officeDocument/2006/relationships/slideLayout" Target="../slideLayouts/slideLayout254.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5" Type="http://schemas.openxmlformats.org/officeDocument/2006/relationships/slideLayout" Target="../slideLayouts/slideLayout257.xml"/><Relationship Id="rId10" Type="http://schemas.openxmlformats.org/officeDocument/2006/relationships/slideLayout" Target="../slideLayouts/slideLayout262.xml"/><Relationship Id="rId4" Type="http://schemas.openxmlformats.org/officeDocument/2006/relationships/slideLayout" Target="../slideLayouts/slideLayout256.xml"/><Relationship Id="rId9" Type="http://schemas.openxmlformats.org/officeDocument/2006/relationships/slideLayout" Target="../slideLayouts/slideLayout26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theme" Target="../theme/theme23.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slideLayout" Target="../slideLayouts/slideLayout276.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theme" Target="../theme/theme24.xml"/><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slideLayout" Target="../slideLayouts/slideLayout288.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theme" Target="../theme/theme25.xml"/><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theme" Target="../theme/theme26.xml"/><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slideLayout" Target="../slideLayouts/slideLayout312.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320.xml"/><Relationship Id="rId13" Type="http://schemas.openxmlformats.org/officeDocument/2006/relationships/theme" Target="../theme/theme27.xml"/><Relationship Id="rId3" Type="http://schemas.openxmlformats.org/officeDocument/2006/relationships/slideLayout" Target="../slideLayouts/slideLayout315.xml"/><Relationship Id="rId7" Type="http://schemas.openxmlformats.org/officeDocument/2006/relationships/slideLayout" Target="../slideLayouts/slideLayout319.xml"/><Relationship Id="rId12" Type="http://schemas.openxmlformats.org/officeDocument/2006/relationships/slideLayout" Target="../slideLayouts/slideLayout324.xml"/><Relationship Id="rId2" Type="http://schemas.openxmlformats.org/officeDocument/2006/relationships/slideLayout" Target="../slideLayouts/slideLayout314.xml"/><Relationship Id="rId1" Type="http://schemas.openxmlformats.org/officeDocument/2006/relationships/slideLayout" Target="../slideLayouts/slideLayout313.xml"/><Relationship Id="rId6" Type="http://schemas.openxmlformats.org/officeDocument/2006/relationships/slideLayout" Target="../slideLayouts/slideLayout318.xml"/><Relationship Id="rId11" Type="http://schemas.openxmlformats.org/officeDocument/2006/relationships/slideLayout" Target="../slideLayouts/slideLayout323.xml"/><Relationship Id="rId5" Type="http://schemas.openxmlformats.org/officeDocument/2006/relationships/slideLayout" Target="../slideLayouts/slideLayout317.xml"/><Relationship Id="rId10" Type="http://schemas.openxmlformats.org/officeDocument/2006/relationships/slideLayout" Target="../slideLayouts/slideLayout322.xml"/><Relationship Id="rId4" Type="http://schemas.openxmlformats.org/officeDocument/2006/relationships/slideLayout" Target="../slideLayouts/slideLayout316.xml"/><Relationship Id="rId9" Type="http://schemas.openxmlformats.org/officeDocument/2006/relationships/slideLayout" Target="../slideLayouts/slideLayout321.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32.xml"/><Relationship Id="rId13" Type="http://schemas.openxmlformats.org/officeDocument/2006/relationships/theme" Target="../theme/theme28.xml"/><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slideLayout" Target="../slideLayouts/slideLayout336.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44.xml"/><Relationship Id="rId13" Type="http://schemas.openxmlformats.org/officeDocument/2006/relationships/theme" Target="../theme/theme29.xml"/><Relationship Id="rId3" Type="http://schemas.openxmlformats.org/officeDocument/2006/relationships/slideLayout" Target="../slideLayouts/slideLayout339.xml"/><Relationship Id="rId7" Type="http://schemas.openxmlformats.org/officeDocument/2006/relationships/slideLayout" Target="../slideLayouts/slideLayout343.xml"/><Relationship Id="rId12" Type="http://schemas.openxmlformats.org/officeDocument/2006/relationships/slideLayout" Target="../slideLayouts/slideLayout348.xml"/><Relationship Id="rId2" Type="http://schemas.openxmlformats.org/officeDocument/2006/relationships/slideLayout" Target="../slideLayouts/slideLayout338.xml"/><Relationship Id="rId1" Type="http://schemas.openxmlformats.org/officeDocument/2006/relationships/slideLayout" Target="../slideLayouts/slideLayout337.xml"/><Relationship Id="rId6" Type="http://schemas.openxmlformats.org/officeDocument/2006/relationships/slideLayout" Target="../slideLayouts/slideLayout342.xml"/><Relationship Id="rId11" Type="http://schemas.openxmlformats.org/officeDocument/2006/relationships/slideLayout" Target="../slideLayouts/slideLayout347.xml"/><Relationship Id="rId5" Type="http://schemas.openxmlformats.org/officeDocument/2006/relationships/slideLayout" Target="../slideLayouts/slideLayout341.xml"/><Relationship Id="rId10" Type="http://schemas.openxmlformats.org/officeDocument/2006/relationships/slideLayout" Target="../slideLayouts/slideLayout346.xml"/><Relationship Id="rId4" Type="http://schemas.openxmlformats.org/officeDocument/2006/relationships/slideLayout" Target="../slideLayouts/slideLayout340.xml"/><Relationship Id="rId9" Type="http://schemas.openxmlformats.org/officeDocument/2006/relationships/slideLayout" Target="../slideLayouts/slideLayout34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56.xml"/><Relationship Id="rId13" Type="http://schemas.openxmlformats.org/officeDocument/2006/relationships/theme" Target="../theme/theme30.xml"/><Relationship Id="rId3" Type="http://schemas.openxmlformats.org/officeDocument/2006/relationships/slideLayout" Target="../slideLayouts/slideLayout351.xml"/><Relationship Id="rId7" Type="http://schemas.openxmlformats.org/officeDocument/2006/relationships/slideLayout" Target="../slideLayouts/slideLayout355.xml"/><Relationship Id="rId12" Type="http://schemas.openxmlformats.org/officeDocument/2006/relationships/slideLayout" Target="../slideLayouts/slideLayout360.xml"/><Relationship Id="rId2" Type="http://schemas.openxmlformats.org/officeDocument/2006/relationships/slideLayout" Target="../slideLayouts/slideLayout350.xml"/><Relationship Id="rId1" Type="http://schemas.openxmlformats.org/officeDocument/2006/relationships/slideLayout" Target="../slideLayouts/slideLayout349.xml"/><Relationship Id="rId6" Type="http://schemas.openxmlformats.org/officeDocument/2006/relationships/slideLayout" Target="../slideLayouts/slideLayout354.xml"/><Relationship Id="rId11" Type="http://schemas.openxmlformats.org/officeDocument/2006/relationships/slideLayout" Target="../slideLayouts/slideLayout359.xml"/><Relationship Id="rId5" Type="http://schemas.openxmlformats.org/officeDocument/2006/relationships/slideLayout" Target="../slideLayouts/slideLayout353.xml"/><Relationship Id="rId10" Type="http://schemas.openxmlformats.org/officeDocument/2006/relationships/slideLayout" Target="../slideLayouts/slideLayout358.xml"/><Relationship Id="rId4" Type="http://schemas.openxmlformats.org/officeDocument/2006/relationships/slideLayout" Target="../slideLayouts/slideLayout352.xml"/><Relationship Id="rId9" Type="http://schemas.openxmlformats.org/officeDocument/2006/relationships/slideLayout" Target="../slideLayouts/slideLayout357.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68.xml"/><Relationship Id="rId13" Type="http://schemas.openxmlformats.org/officeDocument/2006/relationships/theme" Target="../theme/theme31.xml"/><Relationship Id="rId3" Type="http://schemas.openxmlformats.org/officeDocument/2006/relationships/slideLayout" Target="../slideLayouts/slideLayout363.xml"/><Relationship Id="rId7" Type="http://schemas.openxmlformats.org/officeDocument/2006/relationships/slideLayout" Target="../slideLayouts/slideLayout367.xml"/><Relationship Id="rId12" Type="http://schemas.openxmlformats.org/officeDocument/2006/relationships/slideLayout" Target="../slideLayouts/slideLayout372.xml"/><Relationship Id="rId2" Type="http://schemas.openxmlformats.org/officeDocument/2006/relationships/slideLayout" Target="../slideLayouts/slideLayout362.xml"/><Relationship Id="rId1" Type="http://schemas.openxmlformats.org/officeDocument/2006/relationships/slideLayout" Target="../slideLayouts/slideLayout361.xml"/><Relationship Id="rId6" Type="http://schemas.openxmlformats.org/officeDocument/2006/relationships/slideLayout" Target="../slideLayouts/slideLayout366.xml"/><Relationship Id="rId11" Type="http://schemas.openxmlformats.org/officeDocument/2006/relationships/slideLayout" Target="../slideLayouts/slideLayout371.xml"/><Relationship Id="rId5" Type="http://schemas.openxmlformats.org/officeDocument/2006/relationships/slideLayout" Target="../slideLayouts/slideLayout365.xml"/><Relationship Id="rId10" Type="http://schemas.openxmlformats.org/officeDocument/2006/relationships/slideLayout" Target="../slideLayouts/slideLayout370.xml"/><Relationship Id="rId4" Type="http://schemas.openxmlformats.org/officeDocument/2006/relationships/slideLayout" Target="../slideLayouts/slideLayout364.xml"/><Relationship Id="rId9" Type="http://schemas.openxmlformats.org/officeDocument/2006/relationships/slideLayout" Target="../slideLayouts/slideLayout369.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80.xml"/><Relationship Id="rId13" Type="http://schemas.openxmlformats.org/officeDocument/2006/relationships/theme" Target="../theme/theme32.xml"/><Relationship Id="rId3" Type="http://schemas.openxmlformats.org/officeDocument/2006/relationships/slideLayout" Target="../slideLayouts/slideLayout375.xml"/><Relationship Id="rId7" Type="http://schemas.openxmlformats.org/officeDocument/2006/relationships/slideLayout" Target="../slideLayouts/slideLayout379.xml"/><Relationship Id="rId12" Type="http://schemas.openxmlformats.org/officeDocument/2006/relationships/slideLayout" Target="../slideLayouts/slideLayout384.xml"/><Relationship Id="rId2" Type="http://schemas.openxmlformats.org/officeDocument/2006/relationships/slideLayout" Target="../slideLayouts/slideLayout374.xml"/><Relationship Id="rId1" Type="http://schemas.openxmlformats.org/officeDocument/2006/relationships/slideLayout" Target="../slideLayouts/slideLayout373.xml"/><Relationship Id="rId6" Type="http://schemas.openxmlformats.org/officeDocument/2006/relationships/slideLayout" Target="../slideLayouts/slideLayout378.xml"/><Relationship Id="rId11" Type="http://schemas.openxmlformats.org/officeDocument/2006/relationships/slideLayout" Target="../slideLayouts/slideLayout383.xml"/><Relationship Id="rId5" Type="http://schemas.openxmlformats.org/officeDocument/2006/relationships/slideLayout" Target="../slideLayouts/slideLayout377.xml"/><Relationship Id="rId10" Type="http://schemas.openxmlformats.org/officeDocument/2006/relationships/slideLayout" Target="../slideLayouts/slideLayout382.xml"/><Relationship Id="rId4" Type="http://schemas.openxmlformats.org/officeDocument/2006/relationships/slideLayout" Target="../slideLayouts/slideLayout376.xml"/><Relationship Id="rId9" Type="http://schemas.openxmlformats.org/officeDocument/2006/relationships/slideLayout" Target="../slideLayouts/slideLayout38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531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8818642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02077543"/>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0137332"/>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5848346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0668707"/>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8887240"/>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8562383"/>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17104152"/>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1619446"/>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795714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71926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9635324"/>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63332303"/>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95433562"/>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92617514"/>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0663667"/>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9298127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7197232"/>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8178261"/>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7669172"/>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8194458"/>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363293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4231553"/>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29153099"/>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53330560"/>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571412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9873659"/>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6099904"/>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739508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3065044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3958641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0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2.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IN" dirty="0"/>
              <a:t>Module 5</a:t>
            </a:r>
          </a:p>
        </p:txBody>
      </p:sp>
      <p:sp>
        <p:nvSpPr>
          <p:cNvPr id="3" name="Subtitle 2"/>
          <p:cNvSpPr>
            <a:spLocks noGrp="1"/>
          </p:cNvSpPr>
          <p:nvPr>
            <p:ph type="subTitle" sz="quarter" idx="1"/>
          </p:nvPr>
        </p:nvSpPr>
        <p:spPr/>
        <p:txBody>
          <a:bodyPr/>
          <a:lstStyle/>
          <a:p>
            <a:r>
              <a:rPr lang="en-IN" dirty="0"/>
              <a:t>Developing Views
</a:t>
            </a:r>
          </a:p>
        </p:txBody>
      </p:sp>
    </p:spTree>
    <p:extLst>
      <p:ext uri="{BB962C8B-B14F-4D97-AF65-F5344CB8AC3E}">
        <p14:creationId xmlns:p14="http://schemas.microsoft.com/office/powerpoint/2010/main" val="7977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a428caca-2698-47d8-902e-333c548d41f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Dependency Injection into Views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ASP.NET Core supports dependency injection into views</a:t>
            </a:r>
          </a:p>
          <a:p>
            <a:pPr lvl="0"/>
            <a:r>
              <a:rPr lang="en-US" kern="0" dirty="0">
                <a:solidFill>
                  <a:srgbClr val="000000"/>
                </a:solidFill>
              </a:rPr>
              <a:t>You can inject a service into a view using the </a:t>
            </a:r>
            <a:r>
              <a:rPr lang="en-US" b="1" kern="0" dirty="0">
                <a:solidFill>
                  <a:srgbClr val="000000"/>
                </a:solidFill>
              </a:rPr>
              <a:t>@inject</a:t>
            </a:r>
            <a:r>
              <a:rPr lang="en-US" kern="0" dirty="0">
                <a:solidFill>
                  <a:srgbClr val="000000"/>
                </a:solidFill>
              </a:rPr>
              <a:t> directive</a:t>
            </a:r>
          </a:p>
          <a:p>
            <a:pPr marL="360000" lvl="1"/>
            <a:r>
              <a:rPr lang="en-US" kern="0" dirty="0">
                <a:solidFill>
                  <a:srgbClr val="000000"/>
                </a:solidFill>
              </a:rPr>
              <a:t>@inject &lt;type&gt; &lt;instance name&gt;</a:t>
            </a:r>
          </a:p>
          <a:p>
            <a:pPr marL="288925" lvl="1" indent="0">
              <a:buNone/>
            </a:pPr>
            <a:endParaRPr lang="en-US" kern="0" dirty="0">
              <a:solidFill>
                <a:srgbClr val="000000"/>
              </a:solidFill>
            </a:endParaRPr>
          </a:p>
          <a:p>
            <a:pPr marL="288925" lvl="1" indent="0">
              <a:buNone/>
            </a:pPr>
            <a:endParaRPr lang="en-US" kern="0" dirty="0">
              <a:solidFill>
                <a:srgbClr val="000000"/>
              </a:solidFill>
            </a:endParaRPr>
          </a:p>
        </p:txBody>
      </p:sp>
    </p:spTree>
    <p:extLst>
      <p:ext uri="{BB962C8B-B14F-4D97-AF65-F5344CB8AC3E}">
        <p14:creationId xmlns:p14="http://schemas.microsoft.com/office/powerpoint/2010/main" val="3545831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20a4dde2-4f5a-4247-9852-c9675574bd4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Injecting Services into Views</a:t>
            </a:r>
            <a:endParaRPr lang="en-IN" dirty="0"/>
          </a:p>
        </p:txBody>
      </p:sp>
      <p:sp>
        <p:nvSpPr>
          <p:cNvPr id="4" name="Content Placeholder 2"/>
          <p:cNvSpPr txBox="1">
            <a:spLocks/>
          </p:cNvSpPr>
          <p:nvPr/>
        </p:nvSpPr>
        <p:spPr>
          <a:xfrm>
            <a:off x="13750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1"/>
            <a:r>
              <a:rPr lang="en-US" sz="3200" kern="0" dirty="0">
                <a:solidFill>
                  <a:srgbClr val="000000"/>
                </a:solidFill>
              </a:rPr>
              <a:t>Services to inject into views:</a:t>
            </a:r>
          </a:p>
          <a:p>
            <a:pPr marL="684000" lvl="2"/>
            <a:r>
              <a:rPr lang="en-US" sz="2400" kern="0" dirty="0">
                <a:solidFill>
                  <a:srgbClr val="000000"/>
                </a:solidFill>
              </a:rPr>
              <a:t>Services that transform or format text </a:t>
            </a:r>
          </a:p>
          <a:p>
            <a:pPr marL="684000" lvl="2"/>
            <a:r>
              <a:rPr lang="en-US" sz="2400" kern="0" dirty="0">
                <a:solidFill>
                  <a:srgbClr val="000000"/>
                </a:solidFill>
              </a:rPr>
              <a:t>Services that impact visual appearance</a:t>
            </a:r>
          </a:p>
          <a:p>
            <a:pPr marL="684000" lvl="2"/>
            <a:r>
              <a:rPr lang="en-US" sz="2400" kern="0" dirty="0">
                <a:solidFill>
                  <a:srgbClr val="000000"/>
                </a:solidFill>
              </a:rPr>
              <a:t>Services that are required for many repeated uses inside a view</a:t>
            </a:r>
          </a:p>
          <a:p>
            <a:pPr marL="288925" lvl="1" indent="0">
              <a:buNone/>
            </a:pPr>
            <a:endParaRPr lang="en-US" sz="2800" kern="0" dirty="0">
              <a:solidFill>
                <a:srgbClr val="000000"/>
              </a:solidFill>
            </a:endParaRPr>
          </a:p>
          <a:p>
            <a:pPr lvl="1"/>
            <a:r>
              <a:rPr lang="en-US" sz="3200" kern="0" dirty="0">
                <a:solidFill>
                  <a:srgbClr val="000000"/>
                </a:solidFill>
              </a:rPr>
              <a:t>Services to inject into controllers:</a:t>
            </a:r>
          </a:p>
          <a:p>
            <a:pPr marL="684000" lvl="2"/>
            <a:r>
              <a:rPr lang="en-US" sz="2400" kern="0" dirty="0">
                <a:solidFill>
                  <a:srgbClr val="000000"/>
                </a:solidFill>
              </a:rPr>
              <a:t>Services that retrieve data</a:t>
            </a:r>
          </a:p>
          <a:p>
            <a:pPr marL="684000" lvl="2"/>
            <a:r>
              <a:rPr lang="en-US" sz="2400" kern="0" dirty="0">
                <a:solidFill>
                  <a:srgbClr val="000000"/>
                </a:solidFill>
              </a:rPr>
              <a:t>Services that depend on external resources</a:t>
            </a:r>
          </a:p>
          <a:p>
            <a:pPr marL="684000" lvl="2"/>
            <a:r>
              <a:rPr lang="en-US" sz="2400" kern="0" dirty="0">
                <a:solidFill>
                  <a:srgbClr val="000000"/>
                </a:solidFill>
              </a:rPr>
              <a:t>Services that return consistent results for one view</a:t>
            </a:r>
          </a:p>
        </p:txBody>
      </p:sp>
    </p:spTree>
    <p:extLst>
      <p:ext uri="{BB962C8B-B14F-4D97-AF65-F5344CB8AC3E}">
        <p14:creationId xmlns:p14="http://schemas.microsoft.com/office/powerpoint/2010/main" val="2803860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ab119c1e-2b79-45a6-b26a-54cccc498a7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Using HTML Helpers and Tag Helpers</a:t>
            </a:r>
            <a:endParaRPr lang="en-IN" dirty="0"/>
          </a:p>
        </p:txBody>
      </p:sp>
      <p:sp>
        <p:nvSpPr>
          <p:cNvPr id="3" name="Text Placeholder 2"/>
          <p:cNvSpPr>
            <a:spLocks noGrp="1"/>
          </p:cNvSpPr>
          <p:nvPr>
            <p:ph type="body" idx="1"/>
          </p:nvPr>
        </p:nvSpPr>
        <p:spPr/>
        <p:txBody>
          <a:bodyPr/>
          <a:lstStyle/>
          <a:p>
            <a:r>
              <a:rPr lang="en-US" dirty="0"/>
              <a:t>Introduction to HTML Helpers and Tag Helpers
Using HTML Action Helpers
Demonstration: How to Use HTML Helpers
Using Tag Helpers
Demonstration: How to Use Tag Helpers</a:t>
            </a:r>
            <a:endParaRPr lang="en-IN" dirty="0"/>
          </a:p>
        </p:txBody>
      </p:sp>
    </p:spTree>
    <p:extLst>
      <p:ext uri="{BB962C8B-B14F-4D97-AF65-F5344CB8AC3E}">
        <p14:creationId xmlns:p14="http://schemas.microsoft.com/office/powerpoint/2010/main" val="42143387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da23df1e-04c9-4ab9-aaf3-feb4df2323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HTML Helpers and Tag Helpers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kern="0" dirty="0">
                <a:solidFill>
                  <a:srgbClr val="000000"/>
                </a:solidFill>
              </a:rPr>
              <a:t>HTML helpers:</a:t>
            </a:r>
          </a:p>
          <a:p>
            <a:pPr marL="360000" lvl="1"/>
            <a:r>
              <a:rPr lang="en-US" kern="0" dirty="0">
                <a:solidFill>
                  <a:srgbClr val="000000"/>
                </a:solidFill>
              </a:rPr>
              <a:t>Use a Razor syntax</a:t>
            </a:r>
          </a:p>
          <a:p>
            <a:pPr marL="360000" lvl="1"/>
            <a:r>
              <a:rPr lang="en-US" kern="0" dirty="0">
                <a:solidFill>
                  <a:srgbClr val="000000"/>
                </a:solidFill>
              </a:rPr>
              <a:t>Make it easier to identify areas of code</a:t>
            </a:r>
          </a:p>
          <a:p>
            <a:pPr marL="360000" lvl="1"/>
            <a:r>
              <a:rPr lang="en-US" kern="0" dirty="0">
                <a:solidFill>
                  <a:srgbClr val="000000"/>
                </a:solidFill>
              </a:rPr>
              <a:t>Does not require explicit enabling of the feature</a:t>
            </a:r>
          </a:p>
          <a:p>
            <a:pPr lvl="1"/>
            <a:endParaRPr lang="en-US" kern="0" dirty="0">
              <a:solidFill>
                <a:srgbClr val="000000"/>
              </a:solidFill>
            </a:endParaRPr>
          </a:p>
          <a:p>
            <a:r>
              <a:rPr lang="en-US" kern="0" dirty="0">
                <a:solidFill>
                  <a:srgbClr val="000000"/>
                </a:solidFill>
              </a:rPr>
              <a:t>Tag helpers:</a:t>
            </a:r>
          </a:p>
          <a:p>
            <a:pPr marL="360000" lvl="1"/>
            <a:r>
              <a:rPr lang="en-US" kern="0" dirty="0">
                <a:solidFill>
                  <a:srgbClr val="000000"/>
                </a:solidFill>
              </a:rPr>
              <a:t>Use an HTML-like syntax, as well as tag properties</a:t>
            </a:r>
          </a:p>
          <a:p>
            <a:pPr marL="360000" lvl="1"/>
            <a:r>
              <a:rPr lang="en-US" kern="0" dirty="0">
                <a:solidFill>
                  <a:srgbClr val="000000"/>
                </a:solidFill>
              </a:rPr>
              <a:t>Require explicit usage of a directive</a:t>
            </a:r>
          </a:p>
          <a:p>
            <a:pPr marL="360000" lvl="1"/>
            <a:r>
              <a:rPr lang="en-US" kern="0" dirty="0">
                <a:solidFill>
                  <a:srgbClr val="000000"/>
                </a:solidFill>
              </a:rPr>
              <a:t>Create more easily legible HTML with less immediately apparent code</a:t>
            </a:r>
          </a:p>
        </p:txBody>
      </p:sp>
    </p:spTree>
    <p:extLst>
      <p:ext uri="{BB962C8B-B14F-4D97-AF65-F5344CB8AC3E}">
        <p14:creationId xmlns:p14="http://schemas.microsoft.com/office/powerpoint/2010/main" val="3074663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401b3f58-42b1-4e15-a37e-1ab996bb752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HTML Action Helpers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1" kern="0" dirty="0" err="1">
                <a:solidFill>
                  <a:srgbClr val="000000"/>
                </a:solidFill>
              </a:rPr>
              <a:t>Html.ActionLink</a:t>
            </a:r>
            <a:r>
              <a:rPr lang="en-US" b="1" kern="0" dirty="0">
                <a:solidFill>
                  <a:srgbClr val="000000"/>
                </a:solidFill>
              </a:rPr>
              <a:t>()</a:t>
            </a:r>
          </a:p>
          <a:p>
            <a:pPr lvl="0"/>
            <a:endParaRPr lang="en-US" b="1" kern="0" dirty="0">
              <a:solidFill>
                <a:srgbClr val="00B0F0"/>
              </a:solidFill>
            </a:endParaRPr>
          </a:p>
          <a:p>
            <a:pPr lvl="0"/>
            <a:endParaRPr lang="en-US" b="1" kern="0" dirty="0">
              <a:solidFill>
                <a:srgbClr val="00B0F0"/>
              </a:solidFill>
            </a:endParaRPr>
          </a:p>
          <a:p>
            <a:pPr lvl="0"/>
            <a:endParaRPr lang="en-US" b="1" kern="0" dirty="0">
              <a:solidFill>
                <a:srgbClr val="00B0F0"/>
              </a:solidFill>
            </a:endParaRPr>
          </a:p>
          <a:p>
            <a:pPr marL="0" lvl="0" indent="0">
              <a:buNone/>
            </a:pPr>
            <a:r>
              <a:rPr lang="en-US" b="1" kern="0" dirty="0">
                <a:solidFill>
                  <a:srgbClr val="00B0F0"/>
                </a:solidFill>
              </a:rPr>
              <a:t> </a:t>
            </a:r>
          </a:p>
          <a:p>
            <a:pPr lvl="0"/>
            <a:r>
              <a:rPr lang="en-US" b="1" kern="0" dirty="0" err="1">
                <a:solidFill>
                  <a:srgbClr val="000000"/>
                </a:solidFill>
              </a:rPr>
              <a:t>Url.Action</a:t>
            </a:r>
            <a:r>
              <a:rPr lang="en-US" b="1" kern="0" dirty="0">
                <a:solidFill>
                  <a:srgbClr val="000000"/>
                </a:solidFill>
              </a:rPr>
              <a:t>()</a:t>
            </a:r>
          </a:p>
          <a:p>
            <a:pPr lvl="0"/>
            <a:endParaRPr lang="en-US" b="1" kern="0" dirty="0">
              <a:solidFill>
                <a:srgbClr val="00B0F0"/>
              </a:solidFill>
            </a:endParaRPr>
          </a:p>
        </p:txBody>
      </p:sp>
      <p:sp>
        <p:nvSpPr>
          <p:cNvPr id="5" name="Bent Arrow 4"/>
          <p:cNvSpPr/>
          <p:nvPr/>
        </p:nvSpPr>
        <p:spPr bwMode="auto">
          <a:xfrm flipV="1">
            <a:off x="1424934" y="2393927"/>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
        <p:nvSpPr>
          <p:cNvPr id="6" name="Rectangle 5"/>
          <p:cNvSpPr/>
          <p:nvPr/>
        </p:nvSpPr>
        <p:spPr>
          <a:xfrm>
            <a:off x="883085" y="1615238"/>
            <a:ext cx="7198234" cy="64633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Html.ActionLink</a:t>
            </a:r>
            <a:r>
              <a:rPr lang="en-US" b="0" dirty="0">
                <a:solidFill>
                  <a:schemeClr val="accent4"/>
                </a:solidFill>
                <a:latin typeface="Lucida Sans Unicode" pitchFamily="34" charset="0"/>
                <a:ea typeface="Times New Roman" panose="02020603050405020304" pitchFamily="18" charset="0"/>
                <a:cs typeface="Lucida Sans Unicode" pitchFamily="34" charset="0"/>
              </a:rPr>
              <a:t>("Click here to view photo 1",</a:t>
            </a:r>
            <a:br>
              <a:rPr lang="en-US" b="0" dirty="0">
                <a:solidFill>
                  <a:schemeClr val="accent4"/>
                </a:solidFill>
                <a:latin typeface="Lucida Sans Unicode" pitchFamily="34" charset="0"/>
                <a:ea typeface="Times New Roman" panose="02020603050405020304" pitchFamily="18" charset="0"/>
                <a:cs typeface="Lucida Sans Unicode" pitchFamily="34" charset="0"/>
              </a:rPr>
            </a:br>
            <a:r>
              <a:rPr lang="en-US" b="0" dirty="0">
                <a:solidFill>
                  <a:schemeClr val="accent4"/>
                </a:solidFill>
                <a:latin typeface="Lucida Sans Unicode" pitchFamily="34" charset="0"/>
                <a:ea typeface="Times New Roman" panose="02020603050405020304" pitchFamily="18" charset="0"/>
                <a:cs typeface="Lucida Sans Unicode" pitchFamily="34" charset="0"/>
              </a:rPr>
              <a:t>   "Display", new { id = 1 })</a:t>
            </a:r>
            <a:endParaRPr lang="en-GB" b="0" dirty="0">
              <a:solidFill>
                <a:schemeClr val="accent4"/>
              </a:solidFill>
              <a:latin typeface="Lucida Sans Unicode" pitchFamily="34" charset="0"/>
              <a:cs typeface="Lucida Sans Unicode" pitchFamily="34" charset="0"/>
            </a:endParaRPr>
          </a:p>
        </p:txBody>
      </p:sp>
      <p:sp>
        <p:nvSpPr>
          <p:cNvPr id="7" name="Rectangle 6"/>
          <p:cNvSpPr/>
          <p:nvPr/>
        </p:nvSpPr>
        <p:spPr>
          <a:xfrm>
            <a:off x="2373682" y="2393927"/>
            <a:ext cx="4636718" cy="92333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&lt;a </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href</a:t>
            </a:r>
            <a:r>
              <a:rPr lang="en-US" b="0" dirty="0">
                <a:solidFill>
                  <a:schemeClr val="accent4"/>
                </a:solidFill>
                <a:latin typeface="Lucida Sans Unicode" pitchFamily="34" charset="0"/>
                <a:ea typeface="Times New Roman" panose="02020603050405020304" pitchFamily="18" charset="0"/>
                <a:cs typeface="Lucida Sans Unicode" pitchFamily="34" charset="0"/>
              </a:rPr>
              <a:t>="/photo/display/1"&gt;</a:t>
            </a:r>
          </a:p>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   Click here to view photo 1</a:t>
            </a:r>
          </a:p>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&lt;/a&gt;</a:t>
            </a:r>
            <a:endParaRPr lang="en-GB" b="0" dirty="0">
              <a:solidFill>
                <a:schemeClr val="accent4"/>
              </a:solidFill>
              <a:latin typeface="Lucida Sans Unicode" pitchFamily="34" charset="0"/>
              <a:cs typeface="Lucida Sans Unicode" pitchFamily="34" charset="0"/>
            </a:endParaRPr>
          </a:p>
        </p:txBody>
      </p:sp>
      <p:sp>
        <p:nvSpPr>
          <p:cNvPr id="8" name="Rectangle 7"/>
          <p:cNvSpPr/>
          <p:nvPr/>
        </p:nvSpPr>
        <p:spPr>
          <a:xfrm>
            <a:off x="883084" y="4175184"/>
            <a:ext cx="7198235" cy="64633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&lt;</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img</a:t>
            </a:r>
            <a:r>
              <a:rPr lang="en-US" b="0" dirty="0">
                <a:solidFill>
                  <a:schemeClr val="accent4"/>
                </a:solidFill>
                <a:latin typeface="Lucida Sans Unicode" pitchFamily="34" charset="0"/>
                <a:ea typeface="Times New Roman" panose="02020603050405020304" pitchFamily="18" charset="0"/>
                <a:cs typeface="Lucida Sans Unicode" pitchFamily="34" charset="0"/>
              </a:rPr>
              <a:t> alt="This image came from an action"  </a:t>
            </a:r>
            <a:br>
              <a:rPr lang="en-US" b="0" dirty="0">
                <a:solidFill>
                  <a:schemeClr val="accent4"/>
                </a:solidFill>
                <a:latin typeface="Lucida Sans Unicode" pitchFamily="34" charset="0"/>
                <a:ea typeface="Times New Roman" panose="02020603050405020304" pitchFamily="18" charset="0"/>
                <a:cs typeface="Lucida Sans Unicode" pitchFamily="34" charset="0"/>
              </a:rPr>
            </a:br>
            <a:r>
              <a:rPr lang="en-US" b="0" dirty="0">
                <a:solidFill>
                  <a:schemeClr val="accent4"/>
                </a:solidFill>
                <a:latin typeface="Lucida Sans Unicode" pitchFamily="34" charset="0"/>
                <a:ea typeface="Times New Roman" panose="02020603050405020304" pitchFamily="18" charset="0"/>
                <a:cs typeface="Lucida Sans Unicode" pitchFamily="34" charset="0"/>
              </a:rPr>
              <a:t>   </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src</a:t>
            </a:r>
            <a:r>
              <a:rPr lang="en-US" b="0" dirty="0">
                <a:solidFill>
                  <a:schemeClr val="accent4"/>
                </a:solidFill>
                <a:latin typeface="Lucida Sans Unicode" pitchFamily="34" charset="0"/>
                <a:ea typeface="Times New Roman" panose="02020603050405020304" pitchFamily="18" charset="0"/>
                <a:cs typeface="Lucida Sans Unicode" pitchFamily="34" charset="0"/>
              </a:rPr>
              <a:t>="@</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Url.Action</a:t>
            </a:r>
            <a:r>
              <a:rPr lang="en-US" b="0" dirty="0">
                <a:solidFill>
                  <a:schemeClr val="accent4"/>
                </a:solidFill>
                <a:latin typeface="Lucida Sans Unicode" pitchFamily="34" charset="0"/>
                <a:ea typeface="Times New Roman" panose="02020603050405020304" pitchFamily="18" charset="0"/>
                <a:cs typeface="Lucida Sans Unicode" pitchFamily="34" charset="0"/>
              </a:rPr>
              <a:t>("</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GetImage</a:t>
            </a:r>
            <a:r>
              <a:rPr lang="en-US" b="0" dirty="0">
                <a:solidFill>
                  <a:schemeClr val="accent4"/>
                </a:solidFill>
                <a:latin typeface="Lucida Sans Unicode" pitchFamily="34" charset="0"/>
                <a:ea typeface="Times New Roman" panose="02020603050405020304" pitchFamily="18" charset="0"/>
                <a:cs typeface="Lucida Sans Unicode" pitchFamily="34" charset="0"/>
              </a:rPr>
              <a:t>", new { id = 1 })" /&gt;</a:t>
            </a:r>
            <a:endParaRPr lang="en-GB" b="0" dirty="0">
              <a:solidFill>
                <a:schemeClr val="accent4"/>
              </a:solidFill>
              <a:latin typeface="Lucida Sans Unicode" pitchFamily="34" charset="0"/>
              <a:cs typeface="Lucida Sans Unicode" pitchFamily="34" charset="0"/>
            </a:endParaRPr>
          </a:p>
        </p:txBody>
      </p:sp>
      <p:sp>
        <p:nvSpPr>
          <p:cNvPr id="9" name="Rectangle 8"/>
          <p:cNvSpPr/>
          <p:nvPr/>
        </p:nvSpPr>
        <p:spPr>
          <a:xfrm>
            <a:off x="2373682" y="4968242"/>
            <a:ext cx="5743801" cy="120032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&lt;</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img</a:t>
            </a:r>
            <a:r>
              <a:rPr lang="en-US" b="0" dirty="0">
                <a:solidFill>
                  <a:schemeClr val="accent4"/>
                </a:solidFill>
                <a:latin typeface="Lucida Sans Unicode" pitchFamily="34" charset="0"/>
                <a:ea typeface="Times New Roman" panose="02020603050405020304" pitchFamily="18" charset="0"/>
                <a:cs typeface="Lucida Sans Unicode" pitchFamily="34" charset="0"/>
              </a:rPr>
              <a:t> </a:t>
            </a:r>
            <a:br>
              <a:rPr lang="en-US" b="0" dirty="0">
                <a:solidFill>
                  <a:schemeClr val="accent4"/>
                </a:solidFill>
                <a:latin typeface="Lucida Sans Unicode" pitchFamily="34" charset="0"/>
                <a:ea typeface="Times New Roman" panose="02020603050405020304" pitchFamily="18" charset="0"/>
                <a:cs typeface="Lucida Sans Unicode" pitchFamily="34" charset="0"/>
              </a:rPr>
            </a:br>
            <a:r>
              <a:rPr lang="en-US" b="0" dirty="0">
                <a:solidFill>
                  <a:schemeClr val="accent4"/>
                </a:solidFill>
                <a:latin typeface="Lucida Sans Unicode" pitchFamily="34" charset="0"/>
                <a:ea typeface="Times New Roman" panose="02020603050405020304" pitchFamily="18" charset="0"/>
                <a:cs typeface="Lucida Sans Unicode" pitchFamily="34" charset="0"/>
              </a:rPr>
              <a:t>   alt="This image came from an action"  </a:t>
            </a:r>
            <a:br>
              <a:rPr lang="en-US" b="0" dirty="0">
                <a:solidFill>
                  <a:schemeClr val="accent4"/>
                </a:solidFill>
                <a:latin typeface="Lucida Sans Unicode" pitchFamily="34" charset="0"/>
                <a:ea typeface="Times New Roman" panose="02020603050405020304" pitchFamily="18" charset="0"/>
                <a:cs typeface="Lucida Sans Unicode" pitchFamily="34" charset="0"/>
              </a:rPr>
            </a:br>
            <a:r>
              <a:rPr lang="en-US" b="0" dirty="0">
                <a:solidFill>
                  <a:schemeClr val="accent4"/>
                </a:solidFill>
                <a:latin typeface="Lucida Sans Unicode" pitchFamily="34" charset="0"/>
                <a:ea typeface="Times New Roman" panose="02020603050405020304" pitchFamily="18" charset="0"/>
                <a:cs typeface="Lucida Sans Unicode" pitchFamily="34" charset="0"/>
              </a:rPr>
              <a:t>   </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src</a:t>
            </a:r>
            <a:r>
              <a:rPr lang="en-US" b="0" dirty="0">
                <a:solidFill>
                  <a:schemeClr val="accent4"/>
                </a:solidFill>
                <a:latin typeface="Lucida Sans Unicode" pitchFamily="34" charset="0"/>
                <a:ea typeface="Times New Roman" panose="02020603050405020304" pitchFamily="18" charset="0"/>
                <a:cs typeface="Lucida Sans Unicode" pitchFamily="34" charset="0"/>
              </a:rPr>
              <a:t>="/photo/</a:t>
            </a:r>
            <a:r>
              <a:rPr lang="en-US" b="0" dirty="0" err="1">
                <a:solidFill>
                  <a:schemeClr val="accent4"/>
                </a:solidFill>
                <a:latin typeface="Lucida Sans Unicode" pitchFamily="34" charset="0"/>
                <a:ea typeface="Times New Roman" panose="02020603050405020304" pitchFamily="18" charset="0"/>
                <a:cs typeface="Lucida Sans Unicode" pitchFamily="34" charset="0"/>
              </a:rPr>
              <a:t>getimage</a:t>
            </a:r>
            <a:r>
              <a:rPr lang="en-US" b="0" dirty="0">
                <a:solidFill>
                  <a:schemeClr val="accent4"/>
                </a:solidFill>
                <a:latin typeface="Lucida Sans Unicode" pitchFamily="34" charset="0"/>
                <a:ea typeface="Times New Roman" panose="02020603050405020304" pitchFamily="18" charset="0"/>
                <a:cs typeface="Lucida Sans Unicode" pitchFamily="34" charset="0"/>
              </a:rPr>
              <a:t>/1" })" </a:t>
            </a:r>
          </a:p>
          <a:p>
            <a:pPr lvl="0"/>
            <a:r>
              <a:rPr lang="en-US" b="0" dirty="0">
                <a:solidFill>
                  <a:schemeClr val="accent4"/>
                </a:solidFill>
                <a:latin typeface="Lucida Sans Unicode" pitchFamily="34" charset="0"/>
                <a:ea typeface="Times New Roman" panose="02020603050405020304" pitchFamily="18" charset="0"/>
                <a:cs typeface="Lucida Sans Unicode" pitchFamily="34" charset="0"/>
              </a:rPr>
              <a:t>/&gt;</a:t>
            </a:r>
            <a:endParaRPr lang="en-GB" b="0" dirty="0">
              <a:solidFill>
                <a:schemeClr val="accent4"/>
              </a:solidFill>
              <a:latin typeface="Lucida Sans Unicode" pitchFamily="34" charset="0"/>
              <a:cs typeface="Lucida Sans Unicode" pitchFamily="34" charset="0"/>
            </a:endParaRPr>
          </a:p>
        </p:txBody>
      </p:sp>
      <p:sp>
        <p:nvSpPr>
          <p:cNvPr id="10" name="Bent Arrow 9"/>
          <p:cNvSpPr/>
          <p:nvPr/>
        </p:nvSpPr>
        <p:spPr bwMode="auto">
          <a:xfrm flipV="1">
            <a:off x="1494778" y="5059938"/>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spTree>
    <p:extLst>
      <p:ext uri="{BB962C8B-B14F-4D97-AF65-F5344CB8AC3E}">
        <p14:creationId xmlns:p14="http://schemas.microsoft.com/office/powerpoint/2010/main" val="1657448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67751de6-cb1d-461a-a6c1-62e0032713f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Use HTML Helpers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dirty="0"/>
              <a:t>In this demonstration, you will learn how to:</a:t>
            </a:r>
          </a:p>
          <a:p>
            <a:r>
              <a:rPr lang="en-US" dirty="0"/>
              <a:t>Use the </a:t>
            </a:r>
            <a:r>
              <a:rPr lang="en-US" b="1" dirty="0" err="1"/>
              <a:t>Html.ActionLink</a:t>
            </a:r>
            <a:r>
              <a:rPr lang="en-US" b="1" dirty="0"/>
              <a:t> </a:t>
            </a:r>
            <a:r>
              <a:rPr lang="en-US" dirty="0"/>
              <a:t>helper to navigate from one action to another action</a:t>
            </a:r>
          </a:p>
          <a:p>
            <a:r>
              <a:rPr lang="en-US" dirty="0"/>
              <a:t>Use the </a:t>
            </a:r>
            <a:r>
              <a:rPr lang="en-US" b="1" dirty="0" err="1"/>
              <a:t>Html.ActionLink</a:t>
            </a:r>
            <a:r>
              <a:rPr lang="en-US" b="1" dirty="0"/>
              <a:t> </a:t>
            </a:r>
            <a:r>
              <a:rPr lang="en-US" dirty="0"/>
              <a:t>helper to pass a parameter to an action</a:t>
            </a:r>
          </a:p>
          <a:p>
            <a:r>
              <a:rPr lang="en-US" dirty="0"/>
              <a:t>Use the </a:t>
            </a:r>
            <a:r>
              <a:rPr lang="en-US" b="1" dirty="0" err="1"/>
              <a:t>Url.Action</a:t>
            </a:r>
            <a:r>
              <a:rPr lang="en-US" b="1" dirty="0"/>
              <a:t> </a:t>
            </a:r>
            <a:r>
              <a:rPr lang="en-US" dirty="0"/>
              <a:t>helper to generate a path to an action</a:t>
            </a:r>
          </a:p>
        </p:txBody>
      </p:sp>
    </p:spTree>
    <p:extLst>
      <p:ext uri="{BB962C8B-B14F-4D97-AF65-F5344CB8AC3E}">
        <p14:creationId xmlns:p14="http://schemas.microsoft.com/office/powerpoint/2010/main" val="3560436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10973797-7092-4a82-a77c-68045cf37cd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Tag Helpers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Tag helpers are an alternative to HTML helpers</a:t>
            </a:r>
          </a:p>
          <a:p>
            <a:pPr lvl="0"/>
            <a:r>
              <a:rPr lang="en-US" kern="0" dirty="0">
                <a:solidFill>
                  <a:srgbClr val="000000"/>
                </a:solidFill>
              </a:rPr>
              <a:t>Tag helpers look like regular HTML elements</a:t>
            </a:r>
          </a:p>
          <a:p>
            <a:pPr lvl="0"/>
            <a:r>
              <a:rPr lang="en-US" kern="0" dirty="0">
                <a:solidFill>
                  <a:srgbClr val="000000"/>
                </a:solidFill>
              </a:rPr>
              <a:t>The following HTML helper and tag helper produce the same HTML:</a:t>
            </a:r>
          </a:p>
          <a:p>
            <a:pPr lvl="1"/>
            <a:endParaRPr lang="en-US" kern="0" dirty="0">
              <a:solidFill>
                <a:srgbClr val="000000"/>
              </a:solidFill>
            </a:endParaRPr>
          </a:p>
          <a:p>
            <a:pPr marL="288925" lvl="1" indent="0">
              <a:buNone/>
            </a:pPr>
            <a:r>
              <a:rPr lang="en-US" sz="2800" kern="0" dirty="0">
                <a:solidFill>
                  <a:srgbClr val="000000"/>
                </a:solidFill>
              </a:rPr>
              <a:t>HTML helper:</a:t>
            </a:r>
          </a:p>
          <a:p>
            <a:pPr marL="288925" lvl="1" indent="0">
              <a:buNone/>
            </a:pPr>
            <a:r>
              <a:rPr lang="en-US" kern="0" dirty="0">
                <a:solidFill>
                  <a:srgbClr val="000000"/>
                </a:solidFill>
                <a:latin typeface="Consolas" panose="020B0609020204030204" pitchFamily="49" charset="0"/>
                <a:cs typeface="Consolas" panose="020B0609020204030204" pitchFamily="49" charset="0"/>
              </a:rPr>
              <a:t>@</a:t>
            </a:r>
            <a:r>
              <a:rPr lang="en-US" kern="0" dirty="0" err="1">
                <a:solidFill>
                  <a:srgbClr val="000000"/>
                </a:solidFill>
                <a:latin typeface="Consolas" panose="020B0609020204030204" pitchFamily="49" charset="0"/>
                <a:cs typeface="Consolas" panose="020B0609020204030204" pitchFamily="49" charset="0"/>
              </a:rPr>
              <a:t>Html.ActionLink</a:t>
            </a:r>
            <a:r>
              <a:rPr lang="en-US" kern="0" dirty="0">
                <a:solidFill>
                  <a:srgbClr val="000000"/>
                </a:solidFill>
                <a:latin typeface="Consolas" panose="020B0609020204030204" pitchFamily="49" charset="0"/>
                <a:cs typeface="Consolas" panose="020B0609020204030204" pitchFamily="49" charset="0"/>
              </a:rPr>
              <a:t>("Press me", "</a:t>
            </a:r>
            <a:r>
              <a:rPr lang="en-US" kern="0" dirty="0" err="1">
                <a:solidFill>
                  <a:srgbClr val="000000"/>
                </a:solidFill>
                <a:latin typeface="Consolas" panose="020B0609020204030204" pitchFamily="49" charset="0"/>
                <a:cs typeface="Consolas" panose="020B0609020204030204" pitchFamily="49" charset="0"/>
              </a:rPr>
              <a:t>AnotherAction</a:t>
            </a:r>
            <a:r>
              <a:rPr lang="en-US" kern="0" dirty="0">
                <a:solidFill>
                  <a:srgbClr val="000000"/>
                </a:solidFill>
                <a:latin typeface="Consolas" panose="020B0609020204030204" pitchFamily="49" charset="0"/>
                <a:cs typeface="Consolas" panose="020B0609020204030204" pitchFamily="49" charset="0"/>
              </a:rPr>
              <a:t>")</a:t>
            </a:r>
          </a:p>
          <a:p>
            <a:pPr lvl="1"/>
            <a:endParaRPr lang="en-US" kern="0" dirty="0">
              <a:solidFill>
                <a:srgbClr val="000000"/>
              </a:solidFill>
            </a:endParaRPr>
          </a:p>
          <a:p>
            <a:pPr marL="288925" lvl="1" indent="0">
              <a:buNone/>
            </a:pPr>
            <a:r>
              <a:rPr lang="en-US" sz="2800" kern="0" dirty="0">
                <a:solidFill>
                  <a:srgbClr val="000000"/>
                </a:solidFill>
              </a:rPr>
              <a:t>Tag helper:</a:t>
            </a:r>
          </a:p>
          <a:p>
            <a:pPr marL="288925" lvl="1" indent="0">
              <a:buNone/>
            </a:pPr>
            <a:r>
              <a:rPr lang="en-US" kern="0" dirty="0">
                <a:solidFill>
                  <a:srgbClr val="000000"/>
                </a:solidFill>
                <a:latin typeface="Consolas" panose="020B0609020204030204" pitchFamily="49" charset="0"/>
                <a:cs typeface="Consolas" panose="020B0609020204030204" pitchFamily="49" charset="0"/>
              </a:rPr>
              <a:t>&lt;a asp-action="</a:t>
            </a:r>
            <a:r>
              <a:rPr lang="en-US" kern="0" dirty="0" err="1">
                <a:solidFill>
                  <a:srgbClr val="000000"/>
                </a:solidFill>
                <a:latin typeface="Consolas" panose="020B0609020204030204" pitchFamily="49" charset="0"/>
                <a:cs typeface="Consolas" panose="020B0609020204030204" pitchFamily="49" charset="0"/>
              </a:rPr>
              <a:t>AnotherAction</a:t>
            </a:r>
            <a:r>
              <a:rPr lang="en-US" kern="0" dirty="0">
                <a:solidFill>
                  <a:srgbClr val="000000"/>
                </a:solidFill>
                <a:latin typeface="Consolas" panose="020B0609020204030204" pitchFamily="49" charset="0"/>
                <a:cs typeface="Consolas" panose="020B0609020204030204" pitchFamily="49" charset="0"/>
              </a:rPr>
              <a:t>"&gt;Press me&lt;/a&gt;</a:t>
            </a:r>
          </a:p>
          <a:p>
            <a:pPr lvl="0"/>
            <a:endParaRPr lang="en-US" kern="0" dirty="0">
              <a:solidFill>
                <a:srgbClr val="000000"/>
              </a:solidFill>
            </a:endParaRPr>
          </a:p>
        </p:txBody>
      </p:sp>
    </p:spTree>
    <p:extLst>
      <p:ext uri="{BB962C8B-B14F-4D97-AF65-F5344CB8AC3E}">
        <p14:creationId xmlns:p14="http://schemas.microsoft.com/office/powerpoint/2010/main" val="3215260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d8e34c08-c148-4089-9656-57d5072874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the @addTagHelper Directive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To use tag helpers, you need to add the </a:t>
            </a:r>
            <a:r>
              <a:rPr lang="en-US" b="1" kern="0" dirty="0">
                <a:solidFill>
                  <a:srgbClr val="000000"/>
                </a:solidFill>
              </a:rPr>
              <a:t>@</a:t>
            </a:r>
            <a:r>
              <a:rPr lang="en-US" b="1" kern="0" dirty="0" err="1">
                <a:solidFill>
                  <a:srgbClr val="000000"/>
                </a:solidFill>
              </a:rPr>
              <a:t>addTagHelper</a:t>
            </a:r>
            <a:r>
              <a:rPr lang="en-US" b="1" kern="0" dirty="0">
                <a:solidFill>
                  <a:srgbClr val="000000"/>
                </a:solidFill>
              </a:rPr>
              <a:t> </a:t>
            </a:r>
            <a:r>
              <a:rPr lang="en-US" kern="0" dirty="0">
                <a:solidFill>
                  <a:srgbClr val="000000"/>
                </a:solidFill>
              </a:rPr>
              <a:t>directive to a view</a:t>
            </a:r>
          </a:p>
          <a:p>
            <a:pPr lvl="0"/>
            <a:endParaRPr lang="en-US" kern="0" dirty="0">
              <a:solidFill>
                <a:srgbClr val="000000"/>
              </a:solidFill>
            </a:endParaRPr>
          </a:p>
          <a:p>
            <a:pPr marL="0" lvl="0" indent="0">
              <a:buNone/>
            </a:pPr>
            <a:r>
              <a:rPr lang="en-US" sz="2000" kern="0" dirty="0">
                <a:solidFill>
                  <a:srgbClr val="000000"/>
                </a:solidFill>
                <a:latin typeface="Consolas" panose="020B0609020204030204" pitchFamily="49" charset="0"/>
              </a:rPr>
              <a:t>   @</a:t>
            </a:r>
            <a:r>
              <a:rPr lang="en-US" sz="2000" kern="0" dirty="0" err="1">
                <a:solidFill>
                  <a:srgbClr val="000000"/>
                </a:solidFill>
                <a:latin typeface="Consolas" panose="020B0609020204030204" pitchFamily="49" charset="0"/>
              </a:rPr>
              <a:t>addTagHelper</a:t>
            </a:r>
            <a:r>
              <a:rPr lang="en-US" sz="2000" kern="0" dirty="0">
                <a:solidFill>
                  <a:srgbClr val="000000"/>
                </a:solidFill>
                <a:latin typeface="Consolas" panose="020B0609020204030204" pitchFamily="49" charset="0"/>
              </a:rPr>
              <a:t> *, </a:t>
            </a:r>
            <a:r>
              <a:rPr lang="en-US" sz="2000" kern="0" dirty="0" err="1">
                <a:solidFill>
                  <a:srgbClr val="000000"/>
                </a:solidFill>
                <a:latin typeface="Consolas" panose="020B0609020204030204" pitchFamily="49" charset="0"/>
              </a:rPr>
              <a:t>Microsoft.AspNetCore.Mvc.TagHelpers</a:t>
            </a:r>
            <a:endParaRPr lang="en-US" sz="2000" kern="0" dirty="0">
              <a:solidFill>
                <a:srgbClr val="000000"/>
              </a:solidFill>
              <a:latin typeface="Consolas" panose="020B0609020204030204" pitchFamily="49" charset="0"/>
            </a:endParaRPr>
          </a:p>
          <a:p>
            <a:pPr marL="0" lvl="0" indent="0">
              <a:buNone/>
            </a:pPr>
            <a:endParaRPr lang="en-US" kern="0" dirty="0">
              <a:solidFill>
                <a:srgbClr val="000000"/>
              </a:solidFill>
            </a:endParaRPr>
          </a:p>
          <a:p>
            <a:pPr lvl="0"/>
            <a:r>
              <a:rPr lang="en-US" kern="0" dirty="0">
                <a:solidFill>
                  <a:srgbClr val="000000"/>
                </a:solidFill>
              </a:rPr>
              <a:t>To make tag helper available to all views, add the </a:t>
            </a:r>
            <a:r>
              <a:rPr lang="en-US" b="1" kern="0" dirty="0">
                <a:solidFill>
                  <a:srgbClr val="000000"/>
                </a:solidFill>
              </a:rPr>
              <a:t>@</a:t>
            </a:r>
            <a:r>
              <a:rPr lang="en-US" b="1" kern="0" dirty="0" err="1">
                <a:solidFill>
                  <a:srgbClr val="000000"/>
                </a:solidFill>
              </a:rPr>
              <a:t>addTagHelper</a:t>
            </a:r>
            <a:r>
              <a:rPr lang="en-US" b="1" kern="0" dirty="0">
                <a:solidFill>
                  <a:srgbClr val="000000"/>
                </a:solidFill>
              </a:rPr>
              <a:t> </a:t>
            </a:r>
            <a:r>
              <a:rPr lang="en-US" kern="0" dirty="0">
                <a:solidFill>
                  <a:srgbClr val="000000"/>
                </a:solidFill>
              </a:rPr>
              <a:t>directive to the </a:t>
            </a:r>
            <a:r>
              <a:rPr lang="en-US" b="1" kern="0" dirty="0">
                <a:solidFill>
                  <a:srgbClr val="000000"/>
                </a:solidFill>
              </a:rPr>
              <a:t>_</a:t>
            </a:r>
            <a:r>
              <a:rPr lang="en-US" b="1" kern="0" dirty="0" err="1">
                <a:solidFill>
                  <a:srgbClr val="000000"/>
                </a:solidFill>
              </a:rPr>
              <a:t>ViewImports.cshtml</a:t>
            </a:r>
            <a:r>
              <a:rPr lang="en-US" kern="0" dirty="0">
                <a:solidFill>
                  <a:srgbClr val="000000"/>
                </a:solidFill>
              </a:rPr>
              <a:t> file </a:t>
            </a:r>
          </a:p>
          <a:p>
            <a:pPr lvl="1"/>
            <a:endParaRPr lang="en-US" kern="0" dirty="0">
              <a:solidFill>
                <a:srgbClr val="000000"/>
              </a:solidFill>
            </a:endParaRPr>
          </a:p>
          <a:p>
            <a:pPr lvl="1"/>
            <a:endParaRPr lang="en-US" kern="0" dirty="0">
              <a:solidFill>
                <a:srgbClr val="000000"/>
              </a:solidFill>
            </a:endParaRPr>
          </a:p>
        </p:txBody>
      </p:sp>
    </p:spTree>
    <p:extLst>
      <p:ext uri="{BB962C8B-B14F-4D97-AF65-F5344CB8AC3E}">
        <p14:creationId xmlns:p14="http://schemas.microsoft.com/office/powerpoint/2010/main" val="224242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254a841f-04fd-4ca0-a66b-450e6d30cc6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Use Tag Helpers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kern="0" dirty="0">
                <a:solidFill>
                  <a:srgbClr val="000000"/>
                </a:solidFill>
              </a:rPr>
              <a:t>Use the anchor tag helper to navigate from one action to another action</a:t>
            </a:r>
          </a:p>
          <a:p>
            <a:r>
              <a:rPr lang="en-US" kern="0" dirty="0">
                <a:solidFill>
                  <a:srgbClr val="000000"/>
                </a:solidFill>
              </a:rPr>
              <a:t>Pass a parameter to an action by using the anchor tag helper</a:t>
            </a:r>
          </a:p>
          <a:p>
            <a:r>
              <a:rPr lang="en-US" kern="0" dirty="0">
                <a:solidFill>
                  <a:srgbClr val="000000"/>
                </a:solidFill>
              </a:rPr>
              <a:t>Make tag helpers available to views by using the </a:t>
            </a:r>
            <a:r>
              <a:rPr lang="en-US" b="1" kern="0" dirty="0">
                <a:solidFill>
                  <a:srgbClr val="000000"/>
                </a:solidFill>
              </a:rPr>
              <a:t>_</a:t>
            </a:r>
            <a:r>
              <a:rPr lang="en-US" b="1" kern="0" dirty="0" err="1">
                <a:solidFill>
                  <a:srgbClr val="000000"/>
                </a:solidFill>
              </a:rPr>
              <a:t>ViewImports.cshtml</a:t>
            </a:r>
            <a:r>
              <a:rPr lang="en-US" b="1" kern="0" dirty="0">
                <a:solidFill>
                  <a:srgbClr val="000000"/>
                </a:solidFill>
              </a:rPr>
              <a:t> </a:t>
            </a:r>
            <a:r>
              <a:rPr lang="en-US" kern="0" dirty="0">
                <a:solidFill>
                  <a:srgbClr val="000000"/>
                </a:solidFill>
              </a:rPr>
              <a:t>file</a:t>
            </a:r>
          </a:p>
        </p:txBody>
      </p:sp>
    </p:spTree>
    <p:extLst>
      <p:ext uri="{BB962C8B-B14F-4D97-AF65-F5344CB8AC3E}">
        <p14:creationId xmlns:p14="http://schemas.microsoft.com/office/powerpoint/2010/main" val="766881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59803ad3-332e-4364-9307-825bc724efc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Reusing Code in Views</a:t>
            </a:r>
            <a:endParaRPr lang="en-IN" dirty="0"/>
          </a:p>
        </p:txBody>
      </p:sp>
      <p:sp>
        <p:nvSpPr>
          <p:cNvPr id="3" name="Text Placeholder 2"/>
          <p:cNvSpPr>
            <a:spLocks noGrp="1"/>
          </p:cNvSpPr>
          <p:nvPr>
            <p:ph type="body" idx="1"/>
          </p:nvPr>
        </p:nvSpPr>
        <p:spPr/>
        <p:txBody>
          <a:bodyPr/>
          <a:lstStyle/>
          <a:p>
            <a:r>
              <a:rPr lang="en-US" dirty="0"/>
              <a:t>Creating Partial Views
Using Partial Views
Demonstration: How to Create and Use Partial Views
Creating View Components
Using View Components
Invoking View Components with Parameters
Demonstration: How to Create and Use View Components</a:t>
            </a:r>
            <a:endParaRPr lang="en-IN" dirty="0"/>
          </a:p>
        </p:txBody>
      </p:sp>
    </p:spTree>
    <p:extLst>
      <p:ext uri="{BB962C8B-B14F-4D97-AF65-F5344CB8AC3E}">
        <p14:creationId xmlns:p14="http://schemas.microsoft.com/office/powerpoint/2010/main" val="255566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Module Overview</a:t>
            </a:r>
          </a:p>
        </p:txBody>
      </p:sp>
      <p:sp>
        <p:nvSpPr>
          <p:cNvPr id="3" name="Text Placeholder 2"/>
          <p:cNvSpPr>
            <a:spLocks noGrp="1"/>
          </p:cNvSpPr>
          <p:nvPr>
            <p:ph type="body" idx="1"/>
          </p:nvPr>
        </p:nvSpPr>
        <p:spPr/>
        <p:txBody>
          <a:bodyPr/>
          <a:lstStyle/>
          <a:p>
            <a:r>
              <a:rPr lang="en-US" dirty="0"/>
              <a:t>Creating Views with Razor Syntax
Using HTML Helpers and Tag Helpers
Reusing Code in Views</a:t>
            </a:r>
            <a:endParaRPr lang="en-IN" dirty="0"/>
          </a:p>
        </p:txBody>
      </p:sp>
    </p:spTree>
    <p:extLst>
      <p:ext uri="{BB962C8B-B14F-4D97-AF65-F5344CB8AC3E}">
        <p14:creationId xmlns:p14="http://schemas.microsoft.com/office/powerpoint/2010/main" val="1713740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684553d2-d301-40a7-80fa-d153bc78760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Creating Partial Views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Use partial views to render identical HTML content in different locations of your web application</a:t>
            </a:r>
          </a:p>
          <a:p>
            <a:pPr lvl="0"/>
            <a:r>
              <a:rPr lang="en-US" kern="0" dirty="0">
                <a:solidFill>
                  <a:srgbClr val="000000"/>
                </a:solidFill>
              </a:rPr>
              <a:t>Often created inside the </a:t>
            </a:r>
            <a:r>
              <a:rPr lang="en-US" b="1" kern="0" dirty="0">
                <a:solidFill>
                  <a:srgbClr val="000000"/>
                </a:solidFill>
              </a:rPr>
              <a:t>/Views/Shared</a:t>
            </a:r>
            <a:r>
              <a:rPr lang="en-US" kern="0" dirty="0">
                <a:solidFill>
                  <a:srgbClr val="000000"/>
                </a:solidFill>
              </a:rPr>
              <a:t> folder </a:t>
            </a:r>
          </a:p>
          <a:p>
            <a:pPr lvl="0"/>
            <a:r>
              <a:rPr lang="en-US" kern="0" dirty="0">
                <a:solidFill>
                  <a:srgbClr val="000000"/>
                </a:solidFill>
              </a:rPr>
              <a:t>By convention, the names of partial views are prefixed with an underscore</a:t>
            </a:r>
          </a:p>
          <a:p>
            <a:pPr lvl="1"/>
            <a:r>
              <a:rPr lang="en-US" kern="0" dirty="0">
                <a:solidFill>
                  <a:srgbClr val="000000"/>
                </a:solidFill>
              </a:rPr>
              <a:t>For example: _</a:t>
            </a:r>
            <a:r>
              <a:rPr lang="en-US" kern="0" dirty="0" err="1">
                <a:solidFill>
                  <a:srgbClr val="000000"/>
                </a:solidFill>
              </a:rPr>
              <a:t>MyPartialView.cshtml</a:t>
            </a:r>
            <a:endParaRPr lang="en-US" kern="0" dirty="0">
              <a:solidFill>
                <a:srgbClr val="000000"/>
              </a:solidFill>
            </a:endParaRPr>
          </a:p>
          <a:p>
            <a:pPr marL="0" lvl="0" indent="0">
              <a:buNone/>
            </a:pPr>
            <a:endParaRPr lang="en-US" sz="2400" kern="0" dirty="0">
              <a:solidFill>
                <a:srgbClr val="000000"/>
              </a:solidFill>
              <a:latin typeface="Consolas" panose="020B0609020204030204" pitchFamily="49" charset="0"/>
            </a:endParaRPr>
          </a:p>
          <a:p>
            <a:pPr marL="0" lvl="0" indent="0">
              <a:buNone/>
            </a:pPr>
            <a:r>
              <a:rPr lang="en-US" sz="2400" kern="0" dirty="0">
                <a:solidFill>
                  <a:srgbClr val="000000"/>
                </a:solidFill>
                <a:latin typeface="Consolas" panose="020B0609020204030204" pitchFamily="49" charset="0"/>
              </a:rPr>
              <a:t>	    &lt;p&gt;In partial view&lt;/p&gt;</a:t>
            </a:r>
          </a:p>
          <a:p>
            <a:pPr lvl="0"/>
            <a:endParaRPr lang="en-US" kern="0" dirty="0">
              <a:solidFill>
                <a:srgbClr val="000000"/>
              </a:solidFill>
            </a:endParaRPr>
          </a:p>
        </p:txBody>
      </p:sp>
    </p:spTree>
    <p:extLst>
      <p:ext uri="{BB962C8B-B14F-4D97-AF65-F5344CB8AC3E}">
        <p14:creationId xmlns:p14="http://schemas.microsoft.com/office/powerpoint/2010/main" val="938331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46bc6441-74ea-456f-a24b-e5537bdd022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Partial Views</a:t>
            </a:r>
          </a:p>
        </p:txBody>
      </p:sp>
      <p:sp>
        <p:nvSpPr>
          <p:cNvPr id="4" name="Content Placeholder 2" descr="The image shows a partial view that is embedded in two views. The partial view is embedded twice in the upper view and once in the bottom view.&#10;&#10;"/>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You can use the </a:t>
            </a:r>
            <a:r>
              <a:rPr lang="en-US" b="1" kern="0" dirty="0" err="1">
                <a:solidFill>
                  <a:srgbClr val="000000"/>
                </a:solidFill>
              </a:rPr>
              <a:t>Html.PartialAsync</a:t>
            </a:r>
            <a:r>
              <a:rPr lang="en-US" b="1" kern="0" dirty="0">
                <a:solidFill>
                  <a:srgbClr val="000000"/>
                </a:solidFill>
              </a:rPr>
              <a:t>()</a:t>
            </a:r>
            <a:r>
              <a:rPr lang="en-US" kern="0" dirty="0">
                <a:solidFill>
                  <a:srgbClr val="000000"/>
                </a:solidFill>
              </a:rPr>
              <a:t> method to render a partial view within another view file</a:t>
            </a:r>
          </a:p>
        </p:txBody>
      </p:sp>
      <p:sp>
        <p:nvSpPr>
          <p:cNvPr id="5" name="Rectangle 4"/>
          <p:cNvSpPr/>
          <p:nvPr/>
        </p:nvSpPr>
        <p:spPr>
          <a:xfrm>
            <a:off x="882869" y="2198563"/>
            <a:ext cx="7245747" cy="92333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lvl="0"/>
            <a:r>
              <a:rPr lang="en-US" b="0" dirty="0">
                <a:solidFill>
                  <a:srgbClr val="000000"/>
                </a:solidFill>
                <a:latin typeface="Consolas" panose="020B0609020204030204" pitchFamily="49" charset="0"/>
                <a:cs typeface="Consolas" panose="020B0609020204030204" pitchFamily="49" charset="0"/>
              </a:rPr>
              <a:t>@await </a:t>
            </a:r>
            <a:r>
              <a:rPr lang="en-US" b="0" dirty="0" err="1">
                <a:solidFill>
                  <a:srgbClr val="000000"/>
                </a:solidFill>
                <a:latin typeface="Consolas" panose="020B0609020204030204" pitchFamily="49" charset="0"/>
                <a:cs typeface="Consolas" panose="020B0609020204030204" pitchFamily="49" charset="0"/>
              </a:rPr>
              <a:t>Html.PartialAsync</a:t>
            </a:r>
            <a:r>
              <a:rPr lang="en-US" b="0" dirty="0">
                <a:solidFill>
                  <a:srgbClr val="000000"/>
                </a:solidFill>
                <a:latin typeface="Consolas" panose="020B0609020204030204" pitchFamily="49" charset="0"/>
                <a:cs typeface="Consolas" panose="020B0609020204030204" pitchFamily="49" charset="0"/>
              </a:rPr>
              <a:t>("_</a:t>
            </a:r>
            <a:r>
              <a:rPr lang="en-US" b="0" dirty="0" err="1">
                <a:solidFill>
                  <a:srgbClr val="000000"/>
                </a:solidFill>
                <a:latin typeface="Consolas" panose="020B0609020204030204" pitchFamily="49" charset="0"/>
                <a:cs typeface="Consolas" panose="020B0609020204030204" pitchFamily="49" charset="0"/>
              </a:rPr>
              <a:t>MyPartialView</a:t>
            </a:r>
            <a:r>
              <a:rPr lang="en-US" b="0" dirty="0">
                <a:solidFill>
                  <a:srgbClr val="000000"/>
                </a:solidFill>
                <a:latin typeface="Consolas" panose="020B0609020204030204" pitchFamily="49" charset="0"/>
                <a:cs typeface="Consolas" panose="020B0609020204030204" pitchFamily="49" charset="0"/>
              </a:rPr>
              <a:t>")</a:t>
            </a:r>
          </a:p>
          <a:p>
            <a:pPr lvl="0"/>
            <a:r>
              <a:rPr lang="en-US" b="0" dirty="0">
                <a:solidFill>
                  <a:srgbClr val="000000"/>
                </a:solidFill>
                <a:latin typeface="Consolas" panose="020B0609020204030204" pitchFamily="49" charset="0"/>
                <a:cs typeface="Consolas" panose="020B0609020204030204" pitchFamily="49" charset="0"/>
              </a:rPr>
              <a:t>Now in main view</a:t>
            </a:r>
          </a:p>
          <a:p>
            <a:pPr lvl="0"/>
            <a:r>
              <a:rPr lang="en-US" b="0" dirty="0">
                <a:solidFill>
                  <a:srgbClr val="000000"/>
                </a:solidFill>
                <a:latin typeface="Consolas" panose="020B0609020204030204" pitchFamily="49" charset="0"/>
                <a:cs typeface="Consolas" panose="020B0609020204030204" pitchFamily="49" charset="0"/>
              </a:rPr>
              <a:t>@await </a:t>
            </a:r>
            <a:r>
              <a:rPr lang="en-US" b="0" dirty="0" err="1">
                <a:solidFill>
                  <a:srgbClr val="000000"/>
                </a:solidFill>
                <a:latin typeface="Consolas" panose="020B0609020204030204" pitchFamily="49" charset="0"/>
                <a:cs typeface="Consolas" panose="020B0609020204030204" pitchFamily="49" charset="0"/>
              </a:rPr>
              <a:t>Html.PartialAsync</a:t>
            </a:r>
            <a:r>
              <a:rPr lang="en-US" b="0" dirty="0">
                <a:solidFill>
                  <a:srgbClr val="000000"/>
                </a:solidFill>
                <a:latin typeface="Consolas" panose="020B0609020204030204" pitchFamily="49" charset="0"/>
                <a:cs typeface="Consolas" panose="020B0609020204030204" pitchFamily="49" charset="0"/>
              </a:rPr>
              <a:t>("_</a:t>
            </a:r>
            <a:r>
              <a:rPr lang="en-US" b="0" dirty="0" err="1">
                <a:solidFill>
                  <a:srgbClr val="000000"/>
                </a:solidFill>
                <a:latin typeface="Consolas" panose="020B0609020204030204" pitchFamily="49" charset="0"/>
                <a:cs typeface="Consolas" panose="020B0609020204030204" pitchFamily="49" charset="0"/>
              </a:rPr>
              <a:t>MyPartialView</a:t>
            </a:r>
            <a:r>
              <a:rPr lang="en-US" b="0" dirty="0">
                <a:solidFill>
                  <a:srgbClr val="000000"/>
                </a:solidFill>
                <a:latin typeface="Consolas" panose="020B0609020204030204" pitchFamily="49" charset="0"/>
                <a:cs typeface="Consolas" panose="020B0609020204030204" pitchFamily="49" charset="0"/>
              </a:rPr>
              <a:t>")</a:t>
            </a:r>
          </a:p>
        </p:txBody>
      </p:sp>
      <p:sp>
        <p:nvSpPr>
          <p:cNvPr id="6" name="Rectangle 5"/>
          <p:cNvSpPr/>
          <p:nvPr/>
        </p:nvSpPr>
        <p:spPr>
          <a:xfrm>
            <a:off x="2389448" y="3401384"/>
            <a:ext cx="2190790" cy="92333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pPr lvl="0"/>
            <a:r>
              <a:rPr lang="en-US" b="0" dirty="0">
                <a:solidFill>
                  <a:srgbClr val="000000"/>
                </a:solidFill>
                <a:latin typeface="Segoe UI" panose="020B0502040204020203" pitchFamily="34" charset="0"/>
                <a:cs typeface="Segoe UI" panose="020B0502040204020203" pitchFamily="34" charset="0"/>
              </a:rPr>
              <a:t>In partial view</a:t>
            </a:r>
          </a:p>
          <a:p>
            <a:pPr lvl="0"/>
            <a:r>
              <a:rPr lang="en-US" b="0" dirty="0">
                <a:solidFill>
                  <a:srgbClr val="000000"/>
                </a:solidFill>
                <a:latin typeface="Segoe UI" panose="020B0502040204020203" pitchFamily="34" charset="0"/>
                <a:cs typeface="Segoe UI" panose="020B0502040204020203" pitchFamily="34" charset="0"/>
              </a:rPr>
              <a:t>Now in main view </a:t>
            </a:r>
          </a:p>
          <a:p>
            <a:pPr lvl="0"/>
            <a:r>
              <a:rPr lang="en-US" b="0" dirty="0">
                <a:solidFill>
                  <a:srgbClr val="000000"/>
                </a:solidFill>
                <a:latin typeface="Segoe UI" panose="020B0502040204020203" pitchFamily="34" charset="0"/>
                <a:cs typeface="Segoe UI" panose="020B0502040204020203" pitchFamily="34" charset="0"/>
              </a:rPr>
              <a:t>In partial view</a:t>
            </a:r>
            <a:endParaRPr lang="en-GB" b="0" dirty="0">
              <a:solidFill>
                <a:srgbClr val="000000"/>
              </a:solidFill>
              <a:latin typeface="Segoe UI" panose="020B0502040204020203" pitchFamily="34" charset="0"/>
              <a:cs typeface="Segoe UI" panose="020B0502040204020203" pitchFamily="34" charset="0"/>
            </a:endParaRPr>
          </a:p>
        </p:txBody>
      </p:sp>
      <p:grpSp>
        <p:nvGrpSpPr>
          <p:cNvPr id="3" name="Group 2" descr="The image shows a partial view that is embedded in two views. The partial view is embedded twice in the upper view and once in the bottom view.&#10;&#10;"/>
          <p:cNvGrpSpPr/>
          <p:nvPr/>
        </p:nvGrpSpPr>
        <p:grpSpPr>
          <a:xfrm>
            <a:off x="1424934" y="2659063"/>
            <a:ext cx="6931666" cy="3611562"/>
            <a:chOff x="1424934" y="2659063"/>
            <a:chExt cx="6931666" cy="3611562"/>
          </a:xfrm>
        </p:grpSpPr>
        <p:sp>
          <p:nvSpPr>
            <p:cNvPr id="7" name="Bent Arrow 6" descr="The image shows a partial view that is embedded in two views. The partial view is embedded twice in the upper view and once in the bottom view.&#10;&#10;"/>
            <p:cNvSpPr/>
            <p:nvPr/>
          </p:nvSpPr>
          <p:spPr bwMode="auto">
            <a:xfrm flipV="1">
              <a:off x="1424934" y="3324847"/>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lvl="0" algn="ctr" eaLnBrk="0" fontAlgn="base" hangingPunct="0">
                <a:spcBef>
                  <a:spcPct val="0"/>
                </a:spcBef>
                <a:spcAft>
                  <a:spcPct val="0"/>
                </a:spcAft>
              </a:pPr>
              <a:endParaRPr lang="en-GB" b="1">
                <a:solidFill>
                  <a:srgbClr val="000000"/>
                </a:solidFill>
                <a:latin typeface="Verdana" pitchFamily="34" charset="0"/>
              </a:endParaRPr>
            </a:p>
          </p:txBody>
        </p:sp>
        <p:grpSp>
          <p:nvGrpSpPr>
            <p:cNvPr id="8" name="Group 4" descr="The image shows a partial view that is embedded in two views. The partial view is embedded twice in the upper view and once in the bottom view.&#10;&#10;"/>
            <p:cNvGrpSpPr>
              <a:grpSpLocks noChangeAspect="1"/>
            </p:cNvGrpSpPr>
            <p:nvPr/>
          </p:nvGrpSpPr>
          <p:grpSpPr bwMode="auto">
            <a:xfrm>
              <a:off x="5037138" y="2659063"/>
              <a:ext cx="3319462" cy="3611562"/>
              <a:chOff x="3173" y="1675"/>
              <a:chExt cx="2091" cy="2275"/>
            </a:xfrm>
          </p:grpSpPr>
          <p:sp>
            <p:nvSpPr>
              <p:cNvPr id="9" name="AutoShape 3"/>
              <p:cNvSpPr>
                <a:spLocks noChangeAspect="1" noChangeArrowheads="1" noTextEdit="1"/>
              </p:cNvSpPr>
              <p:nvPr/>
            </p:nvSpPr>
            <p:spPr bwMode="auto">
              <a:xfrm>
                <a:off x="3173" y="1675"/>
                <a:ext cx="2091" cy="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0" name="Freeform 5"/>
              <p:cNvSpPr>
                <a:spLocks noEditPoints="1"/>
              </p:cNvSpPr>
              <p:nvPr/>
            </p:nvSpPr>
            <p:spPr bwMode="auto">
              <a:xfrm>
                <a:off x="3652" y="2194"/>
                <a:ext cx="510" cy="453"/>
              </a:xfrm>
              <a:custGeom>
                <a:avLst/>
                <a:gdLst>
                  <a:gd name="T0" fmla="*/ 99 w 215"/>
                  <a:gd name="T1" fmla="*/ 9 h 191"/>
                  <a:gd name="T2" fmla="*/ 111 w 215"/>
                  <a:gd name="T3" fmla="*/ 31 h 191"/>
                  <a:gd name="T4" fmla="*/ 114 w 215"/>
                  <a:gd name="T5" fmla="*/ 39 h 191"/>
                  <a:gd name="T6" fmla="*/ 106 w 215"/>
                  <a:gd name="T7" fmla="*/ 43 h 191"/>
                  <a:gd name="T8" fmla="*/ 42 w 215"/>
                  <a:gd name="T9" fmla="*/ 160 h 191"/>
                  <a:gd name="T10" fmla="*/ 124 w 215"/>
                  <a:gd name="T11" fmla="*/ 78 h 191"/>
                  <a:gd name="T12" fmla="*/ 133 w 215"/>
                  <a:gd name="T13" fmla="*/ 74 h 191"/>
                  <a:gd name="T14" fmla="*/ 136 w 215"/>
                  <a:gd name="T15" fmla="*/ 81 h 191"/>
                  <a:gd name="T16" fmla="*/ 148 w 215"/>
                  <a:gd name="T17" fmla="*/ 103 h 191"/>
                  <a:gd name="T18" fmla="*/ 201 w 215"/>
                  <a:gd name="T19" fmla="*/ 16 h 191"/>
                  <a:gd name="T20" fmla="*/ 99 w 215"/>
                  <a:gd name="T21" fmla="*/ 9 h 191"/>
                  <a:gd name="T22" fmla="*/ 84 w 215"/>
                  <a:gd name="T23" fmla="*/ 0 h 191"/>
                  <a:gd name="T24" fmla="*/ 215 w 215"/>
                  <a:gd name="T25" fmla="*/ 9 h 191"/>
                  <a:gd name="T26" fmla="*/ 146 w 215"/>
                  <a:gd name="T27" fmla="*/ 121 h 191"/>
                  <a:gd name="T28" fmla="*/ 128 w 215"/>
                  <a:gd name="T29" fmla="*/ 85 h 191"/>
                  <a:gd name="T30" fmla="*/ 44 w 215"/>
                  <a:gd name="T31" fmla="*/ 191 h 191"/>
                  <a:gd name="T32" fmla="*/ 102 w 215"/>
                  <a:gd name="T33" fmla="*/ 36 h 191"/>
                  <a:gd name="T34" fmla="*/ 84 w 215"/>
                  <a:gd name="T35" fmla="*/ 0 h 191"/>
                  <a:gd name="T36" fmla="*/ 84 w 215"/>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1">
                    <a:moveTo>
                      <a:pt x="99" y="9"/>
                    </a:moveTo>
                    <a:cubicBezTo>
                      <a:pt x="111" y="31"/>
                      <a:pt x="111" y="31"/>
                      <a:pt x="111" y="31"/>
                    </a:cubicBezTo>
                    <a:cubicBezTo>
                      <a:pt x="114" y="39"/>
                      <a:pt x="114" y="39"/>
                      <a:pt x="114" y="39"/>
                    </a:cubicBezTo>
                    <a:cubicBezTo>
                      <a:pt x="106" y="43"/>
                      <a:pt x="106" y="43"/>
                      <a:pt x="106" y="43"/>
                    </a:cubicBezTo>
                    <a:cubicBezTo>
                      <a:pt x="49" y="73"/>
                      <a:pt x="28" y="111"/>
                      <a:pt x="42" y="160"/>
                    </a:cubicBezTo>
                    <a:cubicBezTo>
                      <a:pt x="58" y="113"/>
                      <a:pt x="94" y="94"/>
                      <a:pt x="124" y="78"/>
                    </a:cubicBezTo>
                    <a:cubicBezTo>
                      <a:pt x="133" y="74"/>
                      <a:pt x="133" y="74"/>
                      <a:pt x="133" y="74"/>
                    </a:cubicBezTo>
                    <a:cubicBezTo>
                      <a:pt x="136" y="81"/>
                      <a:pt x="136" y="81"/>
                      <a:pt x="136" y="81"/>
                    </a:cubicBezTo>
                    <a:cubicBezTo>
                      <a:pt x="148" y="103"/>
                      <a:pt x="148" y="103"/>
                      <a:pt x="148" y="103"/>
                    </a:cubicBezTo>
                    <a:cubicBezTo>
                      <a:pt x="201" y="16"/>
                      <a:pt x="201" y="16"/>
                      <a:pt x="201" y="16"/>
                    </a:cubicBezTo>
                    <a:cubicBezTo>
                      <a:pt x="99" y="9"/>
                      <a:pt x="99" y="9"/>
                      <a:pt x="99" y="9"/>
                    </a:cubicBezTo>
                    <a:moveTo>
                      <a:pt x="84" y="0"/>
                    </a:moveTo>
                    <a:cubicBezTo>
                      <a:pt x="215" y="9"/>
                      <a:pt x="215" y="9"/>
                      <a:pt x="215" y="9"/>
                    </a:cubicBezTo>
                    <a:cubicBezTo>
                      <a:pt x="146" y="121"/>
                      <a:pt x="146" y="121"/>
                      <a:pt x="146" y="121"/>
                    </a:cubicBezTo>
                    <a:cubicBezTo>
                      <a:pt x="128" y="85"/>
                      <a:pt x="128" y="85"/>
                      <a:pt x="128" y="85"/>
                    </a:cubicBezTo>
                    <a:cubicBezTo>
                      <a:pt x="88" y="106"/>
                      <a:pt x="51" y="127"/>
                      <a:pt x="44" y="191"/>
                    </a:cubicBezTo>
                    <a:cubicBezTo>
                      <a:pt x="29" y="161"/>
                      <a:pt x="0" y="90"/>
                      <a:pt x="102" y="36"/>
                    </a:cubicBezTo>
                    <a:cubicBezTo>
                      <a:pt x="84" y="0"/>
                      <a:pt x="84" y="0"/>
                      <a:pt x="84" y="0"/>
                    </a:cubicBezTo>
                    <a:cubicBezTo>
                      <a:pt x="84" y="0"/>
                      <a:pt x="84" y="0"/>
                      <a:pt x="84" y="0"/>
                    </a:cubicBezTo>
                    <a:close/>
                  </a:path>
                </a:pathLst>
              </a:custGeom>
              <a:solidFill>
                <a:srgbClr val="6EC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1" name="Freeform 6"/>
              <p:cNvSpPr>
                <a:spLocks noEditPoints="1"/>
              </p:cNvSpPr>
              <p:nvPr/>
            </p:nvSpPr>
            <p:spPr bwMode="auto">
              <a:xfrm>
                <a:off x="3664" y="3192"/>
                <a:ext cx="538" cy="405"/>
              </a:xfrm>
              <a:custGeom>
                <a:avLst/>
                <a:gdLst>
                  <a:gd name="T0" fmla="*/ 114 w 227"/>
                  <a:gd name="T1" fmla="*/ 160 h 171"/>
                  <a:gd name="T2" fmla="*/ 120 w 227"/>
                  <a:gd name="T3" fmla="*/ 137 h 171"/>
                  <a:gd name="T4" fmla="*/ 122 w 227"/>
                  <a:gd name="T5" fmla="*/ 130 h 171"/>
                  <a:gd name="T6" fmla="*/ 113 w 227"/>
                  <a:gd name="T7" fmla="*/ 127 h 171"/>
                  <a:gd name="T8" fmla="*/ 26 w 227"/>
                  <a:gd name="T9" fmla="*/ 29 h 171"/>
                  <a:gd name="T10" fmla="*/ 123 w 227"/>
                  <a:gd name="T11" fmla="*/ 91 h 171"/>
                  <a:gd name="T12" fmla="*/ 132 w 227"/>
                  <a:gd name="T13" fmla="*/ 94 h 171"/>
                  <a:gd name="T14" fmla="*/ 134 w 227"/>
                  <a:gd name="T15" fmla="*/ 87 h 171"/>
                  <a:gd name="T16" fmla="*/ 141 w 227"/>
                  <a:gd name="T17" fmla="*/ 64 h 171"/>
                  <a:gd name="T18" fmla="*/ 211 w 227"/>
                  <a:gd name="T19" fmla="*/ 136 h 171"/>
                  <a:gd name="T20" fmla="*/ 114 w 227"/>
                  <a:gd name="T21" fmla="*/ 160 h 171"/>
                  <a:gd name="T22" fmla="*/ 101 w 227"/>
                  <a:gd name="T23" fmla="*/ 171 h 171"/>
                  <a:gd name="T24" fmla="*/ 227 w 227"/>
                  <a:gd name="T25" fmla="*/ 140 h 171"/>
                  <a:gd name="T26" fmla="*/ 136 w 227"/>
                  <a:gd name="T27" fmla="*/ 48 h 171"/>
                  <a:gd name="T28" fmla="*/ 125 w 227"/>
                  <a:gd name="T29" fmla="*/ 84 h 171"/>
                  <a:gd name="T30" fmla="*/ 22 w 227"/>
                  <a:gd name="T31" fmla="*/ 0 h 171"/>
                  <a:gd name="T32" fmla="*/ 111 w 227"/>
                  <a:gd name="T33" fmla="*/ 135 h 171"/>
                  <a:gd name="T34" fmla="*/ 101 w 227"/>
                  <a:gd name="T35" fmla="*/ 171 h 171"/>
                  <a:gd name="T36" fmla="*/ 101 w 227"/>
                  <a:gd name="T37"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71">
                    <a:moveTo>
                      <a:pt x="114" y="160"/>
                    </a:moveTo>
                    <a:cubicBezTo>
                      <a:pt x="120" y="137"/>
                      <a:pt x="120" y="137"/>
                      <a:pt x="120" y="137"/>
                    </a:cubicBezTo>
                    <a:cubicBezTo>
                      <a:pt x="122" y="130"/>
                      <a:pt x="122" y="130"/>
                      <a:pt x="122" y="130"/>
                    </a:cubicBezTo>
                    <a:cubicBezTo>
                      <a:pt x="113" y="127"/>
                      <a:pt x="113" y="127"/>
                      <a:pt x="113" y="127"/>
                    </a:cubicBezTo>
                    <a:cubicBezTo>
                      <a:pt x="51" y="109"/>
                      <a:pt x="22" y="77"/>
                      <a:pt x="26" y="29"/>
                    </a:cubicBezTo>
                    <a:cubicBezTo>
                      <a:pt x="51" y="71"/>
                      <a:pt x="91" y="82"/>
                      <a:pt x="123" y="91"/>
                    </a:cubicBezTo>
                    <a:cubicBezTo>
                      <a:pt x="132" y="94"/>
                      <a:pt x="132" y="94"/>
                      <a:pt x="132" y="94"/>
                    </a:cubicBezTo>
                    <a:cubicBezTo>
                      <a:pt x="134" y="87"/>
                      <a:pt x="134" y="87"/>
                      <a:pt x="134" y="87"/>
                    </a:cubicBezTo>
                    <a:cubicBezTo>
                      <a:pt x="141" y="64"/>
                      <a:pt x="141" y="64"/>
                      <a:pt x="141" y="64"/>
                    </a:cubicBezTo>
                    <a:cubicBezTo>
                      <a:pt x="211" y="136"/>
                      <a:pt x="211" y="136"/>
                      <a:pt x="211" y="136"/>
                    </a:cubicBezTo>
                    <a:cubicBezTo>
                      <a:pt x="114" y="160"/>
                      <a:pt x="114" y="160"/>
                      <a:pt x="114" y="160"/>
                    </a:cubicBezTo>
                    <a:moveTo>
                      <a:pt x="101" y="171"/>
                    </a:moveTo>
                    <a:cubicBezTo>
                      <a:pt x="227" y="140"/>
                      <a:pt x="227" y="140"/>
                      <a:pt x="227" y="140"/>
                    </a:cubicBezTo>
                    <a:cubicBezTo>
                      <a:pt x="136" y="48"/>
                      <a:pt x="136" y="48"/>
                      <a:pt x="136" y="48"/>
                    </a:cubicBezTo>
                    <a:cubicBezTo>
                      <a:pt x="125" y="84"/>
                      <a:pt x="125" y="84"/>
                      <a:pt x="125" y="84"/>
                    </a:cubicBezTo>
                    <a:cubicBezTo>
                      <a:pt x="82" y="72"/>
                      <a:pt x="42" y="59"/>
                      <a:pt x="22" y="0"/>
                    </a:cubicBezTo>
                    <a:cubicBezTo>
                      <a:pt x="13" y="31"/>
                      <a:pt x="0" y="102"/>
                      <a:pt x="111" y="135"/>
                    </a:cubicBezTo>
                    <a:cubicBezTo>
                      <a:pt x="101" y="171"/>
                      <a:pt x="101" y="171"/>
                      <a:pt x="101" y="171"/>
                    </a:cubicBezTo>
                    <a:cubicBezTo>
                      <a:pt x="101" y="171"/>
                      <a:pt x="101" y="171"/>
                      <a:pt x="101" y="171"/>
                    </a:cubicBezTo>
                    <a:close/>
                  </a:path>
                </a:pathLst>
              </a:custGeom>
              <a:solidFill>
                <a:srgbClr val="6EC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2" name="Freeform 7"/>
              <p:cNvSpPr>
                <a:spLocks noEditPoints="1"/>
              </p:cNvSpPr>
              <p:nvPr/>
            </p:nvSpPr>
            <p:spPr bwMode="auto">
              <a:xfrm rot="1417785">
                <a:off x="3180" y="2597"/>
                <a:ext cx="636" cy="618"/>
              </a:xfrm>
              <a:custGeom>
                <a:avLst/>
                <a:gdLst>
                  <a:gd name="T0" fmla="*/ 106 w 268"/>
                  <a:gd name="T1" fmla="*/ 127 h 261"/>
                  <a:gd name="T2" fmla="*/ 115 w 268"/>
                  <a:gd name="T3" fmla="*/ 110 h 261"/>
                  <a:gd name="T4" fmla="*/ 93 w 268"/>
                  <a:gd name="T5" fmla="*/ 133 h 261"/>
                  <a:gd name="T6" fmla="*/ 97 w 268"/>
                  <a:gd name="T7" fmla="*/ 159 h 261"/>
                  <a:gd name="T8" fmla="*/ 95 w 268"/>
                  <a:gd name="T9" fmla="*/ 174 h 261"/>
                  <a:gd name="T10" fmla="*/ 111 w 268"/>
                  <a:gd name="T11" fmla="*/ 174 h 261"/>
                  <a:gd name="T12" fmla="*/ 155 w 268"/>
                  <a:gd name="T13" fmla="*/ 204 h 261"/>
                  <a:gd name="T14" fmla="*/ 139 w 268"/>
                  <a:gd name="T15" fmla="*/ 193 h 261"/>
                  <a:gd name="T16" fmla="*/ 122 w 268"/>
                  <a:gd name="T17" fmla="*/ 163 h 261"/>
                  <a:gd name="T18" fmla="*/ 117 w 268"/>
                  <a:gd name="T19" fmla="*/ 151 h 261"/>
                  <a:gd name="T20" fmla="*/ 184 w 268"/>
                  <a:gd name="T21" fmla="*/ 164 h 261"/>
                  <a:gd name="T22" fmla="*/ 176 w 268"/>
                  <a:gd name="T23" fmla="*/ 181 h 261"/>
                  <a:gd name="T24" fmla="*/ 198 w 268"/>
                  <a:gd name="T25" fmla="*/ 158 h 261"/>
                  <a:gd name="T26" fmla="*/ 194 w 268"/>
                  <a:gd name="T27" fmla="*/ 132 h 261"/>
                  <a:gd name="T28" fmla="*/ 196 w 268"/>
                  <a:gd name="T29" fmla="*/ 117 h 261"/>
                  <a:gd name="T30" fmla="*/ 180 w 268"/>
                  <a:gd name="T31" fmla="*/ 117 h 261"/>
                  <a:gd name="T32" fmla="*/ 136 w 268"/>
                  <a:gd name="T33" fmla="*/ 87 h 261"/>
                  <a:gd name="T34" fmla="*/ 152 w 268"/>
                  <a:gd name="T35" fmla="*/ 98 h 261"/>
                  <a:gd name="T36" fmla="*/ 169 w 268"/>
                  <a:gd name="T37" fmla="*/ 128 h 261"/>
                  <a:gd name="T38" fmla="*/ 174 w 268"/>
                  <a:gd name="T39" fmla="*/ 140 h 261"/>
                  <a:gd name="T40" fmla="*/ 145 w 268"/>
                  <a:gd name="T41" fmla="*/ 3 h 261"/>
                  <a:gd name="T42" fmla="*/ 13 w 268"/>
                  <a:gd name="T43" fmla="*/ 46 h 261"/>
                  <a:gd name="T44" fmla="*/ 80 w 268"/>
                  <a:gd name="T45" fmla="*/ 248 h 261"/>
                  <a:gd name="T46" fmla="*/ 255 w 268"/>
                  <a:gd name="T47" fmla="*/ 193 h 261"/>
                  <a:gd name="T48" fmla="*/ 211 w 268"/>
                  <a:gd name="T49" fmla="*/ 44 h 261"/>
                  <a:gd name="T50" fmla="*/ 182 w 268"/>
                  <a:gd name="T51" fmla="*/ 34 h 261"/>
                  <a:gd name="T52" fmla="*/ 151 w 268"/>
                  <a:gd name="T53" fmla="*/ 50 h 261"/>
                  <a:gd name="T54" fmla="*/ 140 w 268"/>
                  <a:gd name="T55" fmla="*/ 17 h 261"/>
                  <a:gd name="T56" fmla="*/ 251 w 268"/>
                  <a:gd name="T57" fmla="*/ 175 h 261"/>
                  <a:gd name="T58" fmla="*/ 98 w 268"/>
                  <a:gd name="T59" fmla="*/ 244 h 261"/>
                  <a:gd name="T60" fmla="*/ 17 w 268"/>
                  <a:gd name="T61" fmla="*/ 64 h 261"/>
                  <a:gd name="T62" fmla="*/ 118 w 268"/>
                  <a:gd name="T63" fmla="*/ 17 h 261"/>
                  <a:gd name="T64" fmla="*/ 144 w 268"/>
                  <a:gd name="T65" fmla="*/ 68 h 261"/>
                  <a:gd name="T66" fmla="*/ 198 w 268"/>
                  <a:gd name="T67" fmla="*/ 49 h 261"/>
                  <a:gd name="T68" fmla="*/ 251 w 268"/>
                  <a:gd name="T69" fmla="*/ 17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8" h="261">
                    <a:moveTo>
                      <a:pt x="117" y="151"/>
                    </a:moveTo>
                    <a:cubicBezTo>
                      <a:pt x="106" y="127"/>
                      <a:pt x="106" y="127"/>
                      <a:pt x="106" y="127"/>
                    </a:cubicBezTo>
                    <a:cubicBezTo>
                      <a:pt x="105" y="124"/>
                      <a:pt x="105" y="121"/>
                      <a:pt x="107" y="117"/>
                    </a:cubicBezTo>
                    <a:cubicBezTo>
                      <a:pt x="108" y="114"/>
                      <a:pt x="111" y="112"/>
                      <a:pt x="115" y="110"/>
                    </a:cubicBezTo>
                    <a:cubicBezTo>
                      <a:pt x="110" y="98"/>
                      <a:pt x="110" y="98"/>
                      <a:pt x="110" y="98"/>
                    </a:cubicBezTo>
                    <a:cubicBezTo>
                      <a:pt x="95" y="104"/>
                      <a:pt x="88" y="120"/>
                      <a:pt x="93" y="133"/>
                    </a:cubicBezTo>
                    <a:cubicBezTo>
                      <a:pt x="101" y="151"/>
                      <a:pt x="101" y="151"/>
                      <a:pt x="101" y="151"/>
                    </a:cubicBezTo>
                    <a:cubicBezTo>
                      <a:pt x="102" y="154"/>
                      <a:pt x="100" y="158"/>
                      <a:pt x="97" y="159"/>
                    </a:cubicBezTo>
                    <a:cubicBezTo>
                      <a:pt x="90" y="162"/>
                      <a:pt x="90" y="162"/>
                      <a:pt x="90" y="162"/>
                    </a:cubicBezTo>
                    <a:cubicBezTo>
                      <a:pt x="95" y="174"/>
                      <a:pt x="95" y="174"/>
                      <a:pt x="95" y="174"/>
                    </a:cubicBezTo>
                    <a:cubicBezTo>
                      <a:pt x="102" y="171"/>
                      <a:pt x="102" y="171"/>
                      <a:pt x="102" y="171"/>
                    </a:cubicBezTo>
                    <a:cubicBezTo>
                      <a:pt x="105" y="170"/>
                      <a:pt x="109" y="171"/>
                      <a:pt x="111" y="174"/>
                    </a:cubicBezTo>
                    <a:cubicBezTo>
                      <a:pt x="118" y="192"/>
                      <a:pt x="118" y="192"/>
                      <a:pt x="118" y="192"/>
                    </a:cubicBezTo>
                    <a:cubicBezTo>
                      <a:pt x="124" y="205"/>
                      <a:pt x="140" y="210"/>
                      <a:pt x="155" y="204"/>
                    </a:cubicBezTo>
                    <a:cubicBezTo>
                      <a:pt x="150" y="192"/>
                      <a:pt x="150" y="192"/>
                      <a:pt x="150" y="192"/>
                    </a:cubicBezTo>
                    <a:cubicBezTo>
                      <a:pt x="146" y="194"/>
                      <a:pt x="142" y="194"/>
                      <a:pt x="139" y="193"/>
                    </a:cubicBezTo>
                    <a:cubicBezTo>
                      <a:pt x="136" y="192"/>
                      <a:pt x="133" y="189"/>
                      <a:pt x="132" y="186"/>
                    </a:cubicBezTo>
                    <a:cubicBezTo>
                      <a:pt x="122" y="163"/>
                      <a:pt x="122" y="163"/>
                      <a:pt x="122" y="163"/>
                    </a:cubicBezTo>
                    <a:cubicBezTo>
                      <a:pt x="120" y="160"/>
                      <a:pt x="116" y="158"/>
                      <a:pt x="112" y="160"/>
                    </a:cubicBezTo>
                    <a:cubicBezTo>
                      <a:pt x="116" y="158"/>
                      <a:pt x="118" y="154"/>
                      <a:pt x="117" y="151"/>
                    </a:cubicBezTo>
                    <a:close/>
                    <a:moveTo>
                      <a:pt x="174" y="140"/>
                    </a:moveTo>
                    <a:cubicBezTo>
                      <a:pt x="184" y="164"/>
                      <a:pt x="184" y="164"/>
                      <a:pt x="184" y="164"/>
                    </a:cubicBezTo>
                    <a:cubicBezTo>
                      <a:pt x="186" y="167"/>
                      <a:pt x="186" y="170"/>
                      <a:pt x="184" y="174"/>
                    </a:cubicBezTo>
                    <a:cubicBezTo>
                      <a:pt x="182" y="177"/>
                      <a:pt x="180" y="180"/>
                      <a:pt x="176" y="181"/>
                    </a:cubicBezTo>
                    <a:cubicBezTo>
                      <a:pt x="181" y="193"/>
                      <a:pt x="181" y="193"/>
                      <a:pt x="181" y="193"/>
                    </a:cubicBezTo>
                    <a:cubicBezTo>
                      <a:pt x="196" y="187"/>
                      <a:pt x="203" y="171"/>
                      <a:pt x="198" y="158"/>
                    </a:cubicBezTo>
                    <a:cubicBezTo>
                      <a:pt x="190" y="141"/>
                      <a:pt x="190" y="141"/>
                      <a:pt x="190" y="141"/>
                    </a:cubicBezTo>
                    <a:cubicBezTo>
                      <a:pt x="189" y="137"/>
                      <a:pt x="190" y="133"/>
                      <a:pt x="194" y="132"/>
                    </a:cubicBezTo>
                    <a:cubicBezTo>
                      <a:pt x="201" y="129"/>
                      <a:pt x="201" y="129"/>
                      <a:pt x="201" y="129"/>
                    </a:cubicBezTo>
                    <a:cubicBezTo>
                      <a:pt x="196" y="117"/>
                      <a:pt x="196" y="117"/>
                      <a:pt x="196" y="117"/>
                    </a:cubicBezTo>
                    <a:cubicBezTo>
                      <a:pt x="189" y="120"/>
                      <a:pt x="189" y="120"/>
                      <a:pt x="189" y="120"/>
                    </a:cubicBezTo>
                    <a:cubicBezTo>
                      <a:pt x="185" y="122"/>
                      <a:pt x="181" y="120"/>
                      <a:pt x="180" y="117"/>
                    </a:cubicBezTo>
                    <a:cubicBezTo>
                      <a:pt x="172" y="99"/>
                      <a:pt x="172" y="99"/>
                      <a:pt x="172" y="99"/>
                    </a:cubicBezTo>
                    <a:cubicBezTo>
                      <a:pt x="167" y="86"/>
                      <a:pt x="151" y="81"/>
                      <a:pt x="136" y="87"/>
                    </a:cubicBezTo>
                    <a:cubicBezTo>
                      <a:pt x="141" y="99"/>
                      <a:pt x="141" y="99"/>
                      <a:pt x="141" y="99"/>
                    </a:cubicBezTo>
                    <a:cubicBezTo>
                      <a:pt x="145" y="97"/>
                      <a:pt x="148" y="97"/>
                      <a:pt x="152" y="98"/>
                    </a:cubicBezTo>
                    <a:cubicBezTo>
                      <a:pt x="155" y="99"/>
                      <a:pt x="158" y="102"/>
                      <a:pt x="159" y="105"/>
                    </a:cubicBezTo>
                    <a:cubicBezTo>
                      <a:pt x="169" y="128"/>
                      <a:pt x="169" y="128"/>
                      <a:pt x="169" y="128"/>
                    </a:cubicBezTo>
                    <a:cubicBezTo>
                      <a:pt x="171" y="132"/>
                      <a:pt x="175" y="133"/>
                      <a:pt x="178" y="132"/>
                    </a:cubicBezTo>
                    <a:cubicBezTo>
                      <a:pt x="175" y="133"/>
                      <a:pt x="173" y="137"/>
                      <a:pt x="174" y="140"/>
                    </a:cubicBezTo>
                    <a:close/>
                    <a:moveTo>
                      <a:pt x="187" y="20"/>
                    </a:moveTo>
                    <a:cubicBezTo>
                      <a:pt x="145" y="3"/>
                      <a:pt x="145" y="3"/>
                      <a:pt x="145" y="3"/>
                    </a:cubicBezTo>
                    <a:cubicBezTo>
                      <a:pt x="136" y="0"/>
                      <a:pt x="121" y="0"/>
                      <a:pt x="112" y="4"/>
                    </a:cubicBezTo>
                    <a:cubicBezTo>
                      <a:pt x="13" y="46"/>
                      <a:pt x="13" y="46"/>
                      <a:pt x="13" y="46"/>
                    </a:cubicBezTo>
                    <a:cubicBezTo>
                      <a:pt x="4" y="50"/>
                      <a:pt x="0" y="60"/>
                      <a:pt x="4" y="69"/>
                    </a:cubicBezTo>
                    <a:cubicBezTo>
                      <a:pt x="80" y="248"/>
                      <a:pt x="80" y="248"/>
                      <a:pt x="80" y="248"/>
                    </a:cubicBezTo>
                    <a:cubicBezTo>
                      <a:pt x="84" y="257"/>
                      <a:pt x="94" y="261"/>
                      <a:pt x="103" y="257"/>
                    </a:cubicBezTo>
                    <a:cubicBezTo>
                      <a:pt x="255" y="193"/>
                      <a:pt x="255" y="193"/>
                      <a:pt x="255" y="193"/>
                    </a:cubicBezTo>
                    <a:cubicBezTo>
                      <a:pt x="264" y="189"/>
                      <a:pt x="268" y="178"/>
                      <a:pt x="265" y="169"/>
                    </a:cubicBezTo>
                    <a:cubicBezTo>
                      <a:pt x="211" y="44"/>
                      <a:pt x="211" y="44"/>
                      <a:pt x="211" y="44"/>
                    </a:cubicBezTo>
                    <a:cubicBezTo>
                      <a:pt x="207" y="34"/>
                      <a:pt x="197" y="24"/>
                      <a:pt x="187" y="20"/>
                    </a:cubicBezTo>
                    <a:close/>
                    <a:moveTo>
                      <a:pt x="182" y="34"/>
                    </a:moveTo>
                    <a:cubicBezTo>
                      <a:pt x="183" y="34"/>
                      <a:pt x="184" y="35"/>
                      <a:pt x="185" y="35"/>
                    </a:cubicBezTo>
                    <a:cubicBezTo>
                      <a:pt x="151" y="50"/>
                      <a:pt x="151" y="50"/>
                      <a:pt x="151" y="50"/>
                    </a:cubicBezTo>
                    <a:cubicBezTo>
                      <a:pt x="137" y="16"/>
                      <a:pt x="137" y="16"/>
                      <a:pt x="137" y="16"/>
                    </a:cubicBezTo>
                    <a:cubicBezTo>
                      <a:pt x="138" y="16"/>
                      <a:pt x="139" y="16"/>
                      <a:pt x="140" y="17"/>
                    </a:cubicBezTo>
                    <a:lnTo>
                      <a:pt x="182" y="34"/>
                    </a:lnTo>
                    <a:close/>
                    <a:moveTo>
                      <a:pt x="251" y="175"/>
                    </a:moveTo>
                    <a:cubicBezTo>
                      <a:pt x="252" y="176"/>
                      <a:pt x="251" y="179"/>
                      <a:pt x="249" y="179"/>
                    </a:cubicBezTo>
                    <a:cubicBezTo>
                      <a:pt x="98" y="244"/>
                      <a:pt x="98" y="244"/>
                      <a:pt x="98" y="244"/>
                    </a:cubicBezTo>
                    <a:cubicBezTo>
                      <a:pt x="96" y="245"/>
                      <a:pt x="94" y="244"/>
                      <a:pt x="93" y="242"/>
                    </a:cubicBezTo>
                    <a:cubicBezTo>
                      <a:pt x="17" y="64"/>
                      <a:pt x="17" y="64"/>
                      <a:pt x="17" y="64"/>
                    </a:cubicBezTo>
                    <a:cubicBezTo>
                      <a:pt x="16" y="62"/>
                      <a:pt x="17" y="60"/>
                      <a:pt x="19" y="59"/>
                    </a:cubicBezTo>
                    <a:cubicBezTo>
                      <a:pt x="118" y="17"/>
                      <a:pt x="118" y="17"/>
                      <a:pt x="118" y="17"/>
                    </a:cubicBezTo>
                    <a:cubicBezTo>
                      <a:pt x="119" y="17"/>
                      <a:pt x="120" y="16"/>
                      <a:pt x="121" y="16"/>
                    </a:cubicBezTo>
                    <a:cubicBezTo>
                      <a:pt x="144" y="68"/>
                      <a:pt x="144" y="68"/>
                      <a:pt x="144" y="68"/>
                    </a:cubicBezTo>
                    <a:cubicBezTo>
                      <a:pt x="196" y="46"/>
                      <a:pt x="196" y="46"/>
                      <a:pt x="196" y="46"/>
                    </a:cubicBezTo>
                    <a:cubicBezTo>
                      <a:pt x="197" y="47"/>
                      <a:pt x="197" y="48"/>
                      <a:pt x="198" y="49"/>
                    </a:cubicBezTo>
                    <a:lnTo>
                      <a:pt x="251" y="175"/>
                    </a:lnTo>
                    <a:close/>
                    <a:moveTo>
                      <a:pt x="251" y="175"/>
                    </a:moveTo>
                    <a:cubicBezTo>
                      <a:pt x="251" y="175"/>
                      <a:pt x="251" y="175"/>
                      <a:pt x="251" y="175"/>
                    </a:cubicBezTo>
                  </a:path>
                </a:pathLst>
              </a:custGeom>
              <a:solidFill>
                <a:srgbClr val="067B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3" name="Rectangle 8"/>
              <p:cNvSpPr>
                <a:spLocks noChangeArrowheads="1"/>
              </p:cNvSpPr>
              <p:nvPr/>
            </p:nvSpPr>
            <p:spPr bwMode="auto">
              <a:xfrm>
                <a:off x="4294" y="1677"/>
                <a:ext cx="970" cy="970"/>
              </a:xfrm>
              <a:prstGeom prst="rect">
                <a:avLst/>
              </a:prstGeom>
              <a:solidFill>
                <a:srgbClr val="F190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4" name="Rectangle 9"/>
              <p:cNvSpPr>
                <a:spLocks noChangeArrowheads="1"/>
              </p:cNvSpPr>
              <p:nvPr/>
            </p:nvSpPr>
            <p:spPr bwMode="auto">
              <a:xfrm>
                <a:off x="4287" y="2981"/>
                <a:ext cx="970" cy="969"/>
              </a:xfrm>
              <a:prstGeom prst="rect">
                <a:avLst/>
              </a:prstGeom>
              <a:solidFill>
                <a:srgbClr val="F190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5" name="Freeform 10"/>
              <p:cNvSpPr>
                <a:spLocks noEditPoints="1"/>
              </p:cNvSpPr>
              <p:nvPr/>
            </p:nvSpPr>
            <p:spPr bwMode="auto">
              <a:xfrm>
                <a:off x="4411" y="1789"/>
                <a:ext cx="244" cy="277"/>
              </a:xfrm>
              <a:custGeom>
                <a:avLst/>
                <a:gdLst>
                  <a:gd name="T0" fmla="*/ 37 w 103"/>
                  <a:gd name="T1" fmla="*/ 56 h 117"/>
                  <a:gd name="T2" fmla="*/ 44 w 103"/>
                  <a:gd name="T3" fmla="*/ 50 h 117"/>
                  <a:gd name="T4" fmla="*/ 30 w 103"/>
                  <a:gd name="T5" fmla="*/ 56 h 117"/>
                  <a:gd name="T6" fmla="*/ 26 w 103"/>
                  <a:gd name="T7" fmla="*/ 69 h 117"/>
                  <a:gd name="T8" fmla="*/ 22 w 103"/>
                  <a:gd name="T9" fmla="*/ 76 h 117"/>
                  <a:gd name="T10" fmla="*/ 29 w 103"/>
                  <a:gd name="T11" fmla="*/ 79 h 117"/>
                  <a:gd name="T12" fmla="*/ 44 w 103"/>
                  <a:gd name="T13" fmla="*/ 102 h 117"/>
                  <a:gd name="T14" fmla="*/ 39 w 103"/>
                  <a:gd name="T15" fmla="*/ 93 h 117"/>
                  <a:gd name="T16" fmla="*/ 37 w 103"/>
                  <a:gd name="T17" fmla="*/ 76 h 117"/>
                  <a:gd name="T18" fmla="*/ 37 w 103"/>
                  <a:gd name="T19" fmla="*/ 69 h 117"/>
                  <a:gd name="T20" fmla="*/ 66 w 103"/>
                  <a:gd name="T21" fmla="*/ 89 h 117"/>
                  <a:gd name="T22" fmla="*/ 58 w 103"/>
                  <a:gd name="T23" fmla="*/ 95 h 117"/>
                  <a:gd name="T24" fmla="*/ 73 w 103"/>
                  <a:gd name="T25" fmla="*/ 89 h 117"/>
                  <a:gd name="T26" fmla="*/ 77 w 103"/>
                  <a:gd name="T27" fmla="*/ 76 h 117"/>
                  <a:gd name="T28" fmla="*/ 80 w 103"/>
                  <a:gd name="T29" fmla="*/ 70 h 117"/>
                  <a:gd name="T30" fmla="*/ 73 w 103"/>
                  <a:gd name="T31" fmla="*/ 67 h 117"/>
                  <a:gd name="T32" fmla="*/ 59 w 103"/>
                  <a:gd name="T33" fmla="*/ 44 h 117"/>
                  <a:gd name="T34" fmla="*/ 64 w 103"/>
                  <a:gd name="T35" fmla="*/ 52 h 117"/>
                  <a:gd name="T36" fmla="*/ 66 w 103"/>
                  <a:gd name="T37" fmla="*/ 70 h 117"/>
                  <a:gd name="T38" fmla="*/ 66 w 103"/>
                  <a:gd name="T39" fmla="*/ 76 h 117"/>
                  <a:gd name="T40" fmla="*/ 80 w 103"/>
                  <a:gd name="T41" fmla="*/ 7 h 117"/>
                  <a:gd name="T42" fmla="*/ 11 w 103"/>
                  <a:gd name="T43" fmla="*/ 0 h 117"/>
                  <a:gd name="T44" fmla="*/ 0 w 103"/>
                  <a:gd name="T45" fmla="*/ 106 h 117"/>
                  <a:gd name="T46" fmla="*/ 92 w 103"/>
                  <a:gd name="T47" fmla="*/ 117 h 117"/>
                  <a:gd name="T48" fmla="*/ 102 w 103"/>
                  <a:gd name="T49" fmla="*/ 39 h 117"/>
                  <a:gd name="T50" fmla="*/ 91 w 103"/>
                  <a:gd name="T51" fmla="*/ 28 h 117"/>
                  <a:gd name="T52" fmla="*/ 74 w 103"/>
                  <a:gd name="T53" fmla="*/ 30 h 117"/>
                  <a:gd name="T54" fmla="*/ 75 w 103"/>
                  <a:gd name="T55" fmla="*/ 12 h 117"/>
                  <a:gd name="T56" fmla="*/ 94 w 103"/>
                  <a:gd name="T57" fmla="*/ 108 h 117"/>
                  <a:gd name="T58" fmla="*/ 9 w 103"/>
                  <a:gd name="T59" fmla="*/ 108 h 117"/>
                  <a:gd name="T60" fmla="*/ 9 w 103"/>
                  <a:gd name="T61" fmla="*/ 9 h 117"/>
                  <a:gd name="T62" fmla="*/ 65 w 103"/>
                  <a:gd name="T63" fmla="*/ 8 h 117"/>
                  <a:gd name="T64" fmla="*/ 66 w 103"/>
                  <a:gd name="T65" fmla="*/ 37 h 117"/>
                  <a:gd name="T66" fmla="*/ 95 w 103"/>
                  <a:gd name="T67" fmla="*/ 39 h 117"/>
                  <a:gd name="T68" fmla="*/ 94 w 103"/>
                  <a:gd name="T69"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17">
                    <a:moveTo>
                      <a:pt x="37" y="69"/>
                    </a:moveTo>
                    <a:cubicBezTo>
                      <a:pt x="37" y="56"/>
                      <a:pt x="37" y="56"/>
                      <a:pt x="37" y="56"/>
                    </a:cubicBezTo>
                    <a:cubicBezTo>
                      <a:pt x="37" y="55"/>
                      <a:pt x="38" y="53"/>
                      <a:pt x="39" y="52"/>
                    </a:cubicBezTo>
                    <a:cubicBezTo>
                      <a:pt x="41" y="51"/>
                      <a:pt x="42" y="50"/>
                      <a:pt x="44" y="50"/>
                    </a:cubicBezTo>
                    <a:cubicBezTo>
                      <a:pt x="44" y="44"/>
                      <a:pt x="44" y="44"/>
                      <a:pt x="44" y="44"/>
                    </a:cubicBezTo>
                    <a:cubicBezTo>
                      <a:pt x="36" y="43"/>
                      <a:pt x="30" y="49"/>
                      <a:pt x="30" y="56"/>
                    </a:cubicBezTo>
                    <a:cubicBezTo>
                      <a:pt x="30" y="66"/>
                      <a:pt x="30" y="66"/>
                      <a:pt x="30" y="66"/>
                    </a:cubicBezTo>
                    <a:cubicBezTo>
                      <a:pt x="30" y="68"/>
                      <a:pt x="28" y="69"/>
                      <a:pt x="26" y="69"/>
                    </a:cubicBezTo>
                    <a:cubicBezTo>
                      <a:pt x="22" y="69"/>
                      <a:pt x="22" y="69"/>
                      <a:pt x="22" y="69"/>
                    </a:cubicBezTo>
                    <a:cubicBezTo>
                      <a:pt x="22" y="76"/>
                      <a:pt x="22" y="76"/>
                      <a:pt x="22" y="76"/>
                    </a:cubicBezTo>
                    <a:cubicBezTo>
                      <a:pt x="26" y="76"/>
                      <a:pt x="26" y="76"/>
                      <a:pt x="26" y="76"/>
                    </a:cubicBezTo>
                    <a:cubicBezTo>
                      <a:pt x="28" y="76"/>
                      <a:pt x="29" y="77"/>
                      <a:pt x="29" y="79"/>
                    </a:cubicBezTo>
                    <a:cubicBezTo>
                      <a:pt x="29" y="89"/>
                      <a:pt x="29" y="89"/>
                      <a:pt x="29" y="89"/>
                    </a:cubicBezTo>
                    <a:cubicBezTo>
                      <a:pt x="29" y="96"/>
                      <a:pt x="36" y="102"/>
                      <a:pt x="44" y="102"/>
                    </a:cubicBezTo>
                    <a:cubicBezTo>
                      <a:pt x="44" y="95"/>
                      <a:pt x="44" y="95"/>
                      <a:pt x="44" y="95"/>
                    </a:cubicBezTo>
                    <a:cubicBezTo>
                      <a:pt x="42" y="95"/>
                      <a:pt x="40" y="95"/>
                      <a:pt x="39" y="93"/>
                    </a:cubicBezTo>
                    <a:cubicBezTo>
                      <a:pt x="37" y="92"/>
                      <a:pt x="37" y="90"/>
                      <a:pt x="37" y="89"/>
                    </a:cubicBezTo>
                    <a:cubicBezTo>
                      <a:pt x="37" y="76"/>
                      <a:pt x="37" y="76"/>
                      <a:pt x="37" y="76"/>
                    </a:cubicBezTo>
                    <a:cubicBezTo>
                      <a:pt x="37" y="74"/>
                      <a:pt x="35" y="72"/>
                      <a:pt x="33" y="72"/>
                    </a:cubicBezTo>
                    <a:cubicBezTo>
                      <a:pt x="35" y="72"/>
                      <a:pt x="37" y="71"/>
                      <a:pt x="37" y="69"/>
                    </a:cubicBezTo>
                    <a:close/>
                    <a:moveTo>
                      <a:pt x="66" y="76"/>
                    </a:moveTo>
                    <a:cubicBezTo>
                      <a:pt x="66" y="89"/>
                      <a:pt x="66" y="89"/>
                      <a:pt x="66" y="89"/>
                    </a:cubicBezTo>
                    <a:cubicBezTo>
                      <a:pt x="66" y="91"/>
                      <a:pt x="65" y="92"/>
                      <a:pt x="63" y="94"/>
                    </a:cubicBezTo>
                    <a:cubicBezTo>
                      <a:pt x="62" y="95"/>
                      <a:pt x="60" y="95"/>
                      <a:pt x="58" y="95"/>
                    </a:cubicBezTo>
                    <a:cubicBezTo>
                      <a:pt x="58" y="102"/>
                      <a:pt x="58" y="102"/>
                      <a:pt x="58" y="102"/>
                    </a:cubicBezTo>
                    <a:cubicBezTo>
                      <a:pt x="66" y="102"/>
                      <a:pt x="73" y="96"/>
                      <a:pt x="73" y="89"/>
                    </a:cubicBezTo>
                    <a:cubicBezTo>
                      <a:pt x="73" y="79"/>
                      <a:pt x="73" y="79"/>
                      <a:pt x="73" y="79"/>
                    </a:cubicBezTo>
                    <a:cubicBezTo>
                      <a:pt x="73" y="78"/>
                      <a:pt x="75" y="76"/>
                      <a:pt x="77" y="76"/>
                    </a:cubicBezTo>
                    <a:cubicBezTo>
                      <a:pt x="80" y="76"/>
                      <a:pt x="80" y="76"/>
                      <a:pt x="80" y="76"/>
                    </a:cubicBezTo>
                    <a:cubicBezTo>
                      <a:pt x="80" y="70"/>
                      <a:pt x="80" y="70"/>
                      <a:pt x="80" y="70"/>
                    </a:cubicBezTo>
                    <a:cubicBezTo>
                      <a:pt x="77" y="70"/>
                      <a:pt x="77" y="70"/>
                      <a:pt x="77" y="70"/>
                    </a:cubicBezTo>
                    <a:cubicBezTo>
                      <a:pt x="75" y="70"/>
                      <a:pt x="73" y="68"/>
                      <a:pt x="73" y="67"/>
                    </a:cubicBezTo>
                    <a:cubicBezTo>
                      <a:pt x="73" y="57"/>
                      <a:pt x="73" y="57"/>
                      <a:pt x="73" y="57"/>
                    </a:cubicBezTo>
                    <a:cubicBezTo>
                      <a:pt x="73" y="50"/>
                      <a:pt x="67" y="44"/>
                      <a:pt x="59" y="44"/>
                    </a:cubicBezTo>
                    <a:cubicBezTo>
                      <a:pt x="59" y="50"/>
                      <a:pt x="59" y="50"/>
                      <a:pt x="59" y="50"/>
                    </a:cubicBezTo>
                    <a:cubicBezTo>
                      <a:pt x="61" y="50"/>
                      <a:pt x="63" y="51"/>
                      <a:pt x="64" y="52"/>
                    </a:cubicBezTo>
                    <a:cubicBezTo>
                      <a:pt x="65" y="53"/>
                      <a:pt x="66" y="55"/>
                      <a:pt x="66" y="57"/>
                    </a:cubicBezTo>
                    <a:cubicBezTo>
                      <a:pt x="66" y="70"/>
                      <a:pt x="66" y="70"/>
                      <a:pt x="66" y="70"/>
                    </a:cubicBezTo>
                    <a:cubicBezTo>
                      <a:pt x="66" y="71"/>
                      <a:pt x="67" y="73"/>
                      <a:pt x="69" y="73"/>
                    </a:cubicBezTo>
                    <a:cubicBezTo>
                      <a:pt x="67" y="73"/>
                      <a:pt x="66" y="74"/>
                      <a:pt x="66" y="76"/>
                    </a:cubicBezTo>
                    <a:close/>
                    <a:moveTo>
                      <a:pt x="96" y="23"/>
                    </a:moveTo>
                    <a:cubicBezTo>
                      <a:pt x="80" y="7"/>
                      <a:pt x="80" y="7"/>
                      <a:pt x="80" y="7"/>
                    </a:cubicBezTo>
                    <a:cubicBezTo>
                      <a:pt x="77" y="3"/>
                      <a:pt x="70" y="0"/>
                      <a:pt x="65" y="0"/>
                    </a:cubicBezTo>
                    <a:cubicBezTo>
                      <a:pt x="11" y="0"/>
                      <a:pt x="11" y="0"/>
                      <a:pt x="11" y="0"/>
                    </a:cubicBezTo>
                    <a:cubicBezTo>
                      <a:pt x="6" y="0"/>
                      <a:pt x="1" y="4"/>
                      <a:pt x="1" y="9"/>
                    </a:cubicBezTo>
                    <a:cubicBezTo>
                      <a:pt x="0" y="106"/>
                      <a:pt x="0" y="106"/>
                      <a:pt x="0" y="106"/>
                    </a:cubicBezTo>
                    <a:cubicBezTo>
                      <a:pt x="0" y="111"/>
                      <a:pt x="4" y="116"/>
                      <a:pt x="9" y="116"/>
                    </a:cubicBezTo>
                    <a:cubicBezTo>
                      <a:pt x="92" y="117"/>
                      <a:pt x="92" y="117"/>
                      <a:pt x="92" y="117"/>
                    </a:cubicBezTo>
                    <a:cubicBezTo>
                      <a:pt x="97" y="117"/>
                      <a:pt x="101" y="113"/>
                      <a:pt x="102" y="108"/>
                    </a:cubicBezTo>
                    <a:cubicBezTo>
                      <a:pt x="102" y="39"/>
                      <a:pt x="102" y="39"/>
                      <a:pt x="102" y="39"/>
                    </a:cubicBezTo>
                    <a:cubicBezTo>
                      <a:pt x="103" y="34"/>
                      <a:pt x="100" y="27"/>
                      <a:pt x="96" y="23"/>
                    </a:cubicBezTo>
                    <a:close/>
                    <a:moveTo>
                      <a:pt x="91" y="28"/>
                    </a:moveTo>
                    <a:cubicBezTo>
                      <a:pt x="91" y="29"/>
                      <a:pt x="92" y="29"/>
                      <a:pt x="92" y="30"/>
                    </a:cubicBezTo>
                    <a:cubicBezTo>
                      <a:pt x="74" y="30"/>
                      <a:pt x="74" y="30"/>
                      <a:pt x="74" y="30"/>
                    </a:cubicBezTo>
                    <a:cubicBezTo>
                      <a:pt x="74" y="11"/>
                      <a:pt x="74" y="11"/>
                      <a:pt x="74" y="11"/>
                    </a:cubicBezTo>
                    <a:cubicBezTo>
                      <a:pt x="74" y="11"/>
                      <a:pt x="75" y="12"/>
                      <a:pt x="75" y="12"/>
                    </a:cubicBezTo>
                    <a:lnTo>
                      <a:pt x="91" y="28"/>
                    </a:lnTo>
                    <a:close/>
                    <a:moveTo>
                      <a:pt x="94" y="108"/>
                    </a:moveTo>
                    <a:cubicBezTo>
                      <a:pt x="94" y="109"/>
                      <a:pt x="93" y="110"/>
                      <a:pt x="92" y="109"/>
                    </a:cubicBezTo>
                    <a:cubicBezTo>
                      <a:pt x="9" y="108"/>
                      <a:pt x="9" y="108"/>
                      <a:pt x="9" y="108"/>
                    </a:cubicBezTo>
                    <a:cubicBezTo>
                      <a:pt x="8" y="108"/>
                      <a:pt x="7" y="108"/>
                      <a:pt x="7" y="107"/>
                    </a:cubicBezTo>
                    <a:cubicBezTo>
                      <a:pt x="9" y="9"/>
                      <a:pt x="9" y="9"/>
                      <a:pt x="9" y="9"/>
                    </a:cubicBezTo>
                    <a:cubicBezTo>
                      <a:pt x="9" y="8"/>
                      <a:pt x="10" y="7"/>
                      <a:pt x="10" y="7"/>
                    </a:cubicBezTo>
                    <a:cubicBezTo>
                      <a:pt x="65" y="8"/>
                      <a:pt x="65" y="8"/>
                      <a:pt x="65" y="8"/>
                    </a:cubicBezTo>
                    <a:cubicBezTo>
                      <a:pt x="65" y="8"/>
                      <a:pt x="66" y="8"/>
                      <a:pt x="67" y="8"/>
                    </a:cubicBezTo>
                    <a:cubicBezTo>
                      <a:pt x="66" y="37"/>
                      <a:pt x="66" y="37"/>
                      <a:pt x="66" y="37"/>
                    </a:cubicBezTo>
                    <a:cubicBezTo>
                      <a:pt x="95" y="37"/>
                      <a:pt x="95" y="37"/>
                      <a:pt x="95" y="37"/>
                    </a:cubicBezTo>
                    <a:cubicBezTo>
                      <a:pt x="95" y="38"/>
                      <a:pt x="95" y="38"/>
                      <a:pt x="95" y="39"/>
                    </a:cubicBezTo>
                    <a:lnTo>
                      <a:pt x="94" y="108"/>
                    </a:lnTo>
                    <a:close/>
                    <a:moveTo>
                      <a:pt x="94" y="108"/>
                    </a:moveTo>
                    <a:cubicBezTo>
                      <a:pt x="94" y="108"/>
                      <a:pt x="94" y="108"/>
                      <a:pt x="94" y="108"/>
                    </a:cubicBezTo>
                  </a:path>
                </a:pathLst>
              </a:custGeom>
              <a:solidFill>
                <a:srgbClr val="067B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6" name="Freeform 11"/>
              <p:cNvSpPr>
                <a:spLocks noEditPoints="1"/>
              </p:cNvSpPr>
              <p:nvPr/>
            </p:nvSpPr>
            <p:spPr bwMode="auto">
              <a:xfrm>
                <a:off x="4650" y="3327"/>
                <a:ext cx="244" cy="277"/>
              </a:xfrm>
              <a:custGeom>
                <a:avLst/>
                <a:gdLst>
                  <a:gd name="T0" fmla="*/ 37 w 103"/>
                  <a:gd name="T1" fmla="*/ 57 h 117"/>
                  <a:gd name="T2" fmla="*/ 45 w 103"/>
                  <a:gd name="T3" fmla="*/ 50 h 117"/>
                  <a:gd name="T4" fmla="*/ 30 w 103"/>
                  <a:gd name="T5" fmla="*/ 57 h 117"/>
                  <a:gd name="T6" fmla="*/ 26 w 103"/>
                  <a:gd name="T7" fmla="*/ 69 h 117"/>
                  <a:gd name="T8" fmla="*/ 22 w 103"/>
                  <a:gd name="T9" fmla="*/ 76 h 117"/>
                  <a:gd name="T10" fmla="*/ 30 w 103"/>
                  <a:gd name="T11" fmla="*/ 79 h 117"/>
                  <a:gd name="T12" fmla="*/ 44 w 103"/>
                  <a:gd name="T13" fmla="*/ 102 h 117"/>
                  <a:gd name="T14" fmla="*/ 39 w 103"/>
                  <a:gd name="T15" fmla="*/ 94 h 117"/>
                  <a:gd name="T16" fmla="*/ 37 w 103"/>
                  <a:gd name="T17" fmla="*/ 76 h 117"/>
                  <a:gd name="T18" fmla="*/ 37 w 103"/>
                  <a:gd name="T19" fmla="*/ 70 h 117"/>
                  <a:gd name="T20" fmla="*/ 66 w 103"/>
                  <a:gd name="T21" fmla="*/ 89 h 117"/>
                  <a:gd name="T22" fmla="*/ 58 w 103"/>
                  <a:gd name="T23" fmla="*/ 96 h 117"/>
                  <a:gd name="T24" fmla="*/ 73 w 103"/>
                  <a:gd name="T25" fmla="*/ 90 h 117"/>
                  <a:gd name="T26" fmla="*/ 77 w 103"/>
                  <a:gd name="T27" fmla="*/ 77 h 117"/>
                  <a:gd name="T28" fmla="*/ 81 w 103"/>
                  <a:gd name="T29" fmla="*/ 70 h 117"/>
                  <a:gd name="T30" fmla="*/ 73 w 103"/>
                  <a:gd name="T31" fmla="*/ 67 h 117"/>
                  <a:gd name="T32" fmla="*/ 59 w 103"/>
                  <a:gd name="T33" fmla="*/ 44 h 117"/>
                  <a:gd name="T34" fmla="*/ 64 w 103"/>
                  <a:gd name="T35" fmla="*/ 52 h 117"/>
                  <a:gd name="T36" fmla="*/ 66 w 103"/>
                  <a:gd name="T37" fmla="*/ 70 h 117"/>
                  <a:gd name="T38" fmla="*/ 66 w 103"/>
                  <a:gd name="T39" fmla="*/ 76 h 117"/>
                  <a:gd name="T40" fmla="*/ 81 w 103"/>
                  <a:gd name="T41" fmla="*/ 7 h 117"/>
                  <a:gd name="T42" fmla="*/ 11 w 103"/>
                  <a:gd name="T43" fmla="*/ 0 h 117"/>
                  <a:gd name="T44" fmla="*/ 0 w 103"/>
                  <a:gd name="T45" fmla="*/ 107 h 117"/>
                  <a:gd name="T46" fmla="*/ 93 w 103"/>
                  <a:gd name="T47" fmla="*/ 117 h 117"/>
                  <a:gd name="T48" fmla="*/ 103 w 103"/>
                  <a:gd name="T49" fmla="*/ 39 h 117"/>
                  <a:gd name="T50" fmla="*/ 91 w 103"/>
                  <a:gd name="T51" fmla="*/ 29 h 117"/>
                  <a:gd name="T52" fmla="*/ 74 w 103"/>
                  <a:gd name="T53" fmla="*/ 30 h 117"/>
                  <a:gd name="T54" fmla="*/ 75 w 103"/>
                  <a:gd name="T55" fmla="*/ 12 h 117"/>
                  <a:gd name="T56" fmla="*/ 95 w 103"/>
                  <a:gd name="T57" fmla="*/ 108 h 117"/>
                  <a:gd name="T58" fmla="*/ 9 w 103"/>
                  <a:gd name="T59" fmla="*/ 109 h 117"/>
                  <a:gd name="T60" fmla="*/ 9 w 103"/>
                  <a:gd name="T61" fmla="*/ 9 h 117"/>
                  <a:gd name="T62" fmla="*/ 65 w 103"/>
                  <a:gd name="T63" fmla="*/ 8 h 117"/>
                  <a:gd name="T64" fmla="*/ 66 w 103"/>
                  <a:gd name="T65" fmla="*/ 37 h 117"/>
                  <a:gd name="T66" fmla="*/ 95 w 103"/>
                  <a:gd name="T67" fmla="*/ 39 h 117"/>
                  <a:gd name="T68" fmla="*/ 95 w 103"/>
                  <a:gd name="T69"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17">
                    <a:moveTo>
                      <a:pt x="37" y="70"/>
                    </a:moveTo>
                    <a:cubicBezTo>
                      <a:pt x="37" y="57"/>
                      <a:pt x="37" y="57"/>
                      <a:pt x="37" y="57"/>
                    </a:cubicBezTo>
                    <a:cubicBezTo>
                      <a:pt x="37" y="55"/>
                      <a:pt x="38" y="53"/>
                      <a:pt x="39" y="52"/>
                    </a:cubicBezTo>
                    <a:cubicBezTo>
                      <a:pt x="41" y="51"/>
                      <a:pt x="43" y="50"/>
                      <a:pt x="45" y="50"/>
                    </a:cubicBezTo>
                    <a:cubicBezTo>
                      <a:pt x="45" y="44"/>
                      <a:pt x="45" y="44"/>
                      <a:pt x="45" y="44"/>
                    </a:cubicBezTo>
                    <a:cubicBezTo>
                      <a:pt x="37" y="44"/>
                      <a:pt x="30" y="49"/>
                      <a:pt x="30" y="57"/>
                    </a:cubicBezTo>
                    <a:cubicBezTo>
                      <a:pt x="30" y="66"/>
                      <a:pt x="30" y="66"/>
                      <a:pt x="30" y="66"/>
                    </a:cubicBezTo>
                    <a:cubicBezTo>
                      <a:pt x="30" y="68"/>
                      <a:pt x="28" y="70"/>
                      <a:pt x="26" y="69"/>
                    </a:cubicBezTo>
                    <a:cubicBezTo>
                      <a:pt x="23" y="69"/>
                      <a:pt x="23" y="69"/>
                      <a:pt x="23" y="69"/>
                    </a:cubicBezTo>
                    <a:cubicBezTo>
                      <a:pt x="22" y="76"/>
                      <a:pt x="22" y="76"/>
                      <a:pt x="22" y="76"/>
                    </a:cubicBezTo>
                    <a:cubicBezTo>
                      <a:pt x="26" y="76"/>
                      <a:pt x="26" y="76"/>
                      <a:pt x="26" y="76"/>
                    </a:cubicBezTo>
                    <a:cubicBezTo>
                      <a:pt x="28" y="76"/>
                      <a:pt x="30" y="77"/>
                      <a:pt x="30" y="79"/>
                    </a:cubicBezTo>
                    <a:cubicBezTo>
                      <a:pt x="30" y="89"/>
                      <a:pt x="30" y="89"/>
                      <a:pt x="30" y="89"/>
                    </a:cubicBezTo>
                    <a:cubicBezTo>
                      <a:pt x="29" y="96"/>
                      <a:pt x="36" y="102"/>
                      <a:pt x="44" y="102"/>
                    </a:cubicBezTo>
                    <a:cubicBezTo>
                      <a:pt x="44" y="96"/>
                      <a:pt x="44" y="96"/>
                      <a:pt x="44" y="96"/>
                    </a:cubicBezTo>
                    <a:cubicBezTo>
                      <a:pt x="42" y="96"/>
                      <a:pt x="40" y="95"/>
                      <a:pt x="39" y="94"/>
                    </a:cubicBezTo>
                    <a:cubicBezTo>
                      <a:pt x="38" y="92"/>
                      <a:pt x="37" y="91"/>
                      <a:pt x="37" y="89"/>
                    </a:cubicBezTo>
                    <a:cubicBezTo>
                      <a:pt x="37" y="76"/>
                      <a:pt x="37" y="76"/>
                      <a:pt x="37" y="76"/>
                    </a:cubicBezTo>
                    <a:cubicBezTo>
                      <a:pt x="37" y="74"/>
                      <a:pt x="35" y="73"/>
                      <a:pt x="33" y="73"/>
                    </a:cubicBezTo>
                    <a:cubicBezTo>
                      <a:pt x="35" y="73"/>
                      <a:pt x="37" y="71"/>
                      <a:pt x="37" y="70"/>
                    </a:cubicBezTo>
                    <a:close/>
                    <a:moveTo>
                      <a:pt x="66" y="76"/>
                    </a:moveTo>
                    <a:cubicBezTo>
                      <a:pt x="66" y="89"/>
                      <a:pt x="66" y="89"/>
                      <a:pt x="66" y="89"/>
                    </a:cubicBezTo>
                    <a:cubicBezTo>
                      <a:pt x="66" y="91"/>
                      <a:pt x="65" y="93"/>
                      <a:pt x="64" y="94"/>
                    </a:cubicBezTo>
                    <a:cubicBezTo>
                      <a:pt x="62" y="95"/>
                      <a:pt x="60" y="96"/>
                      <a:pt x="58" y="96"/>
                    </a:cubicBezTo>
                    <a:cubicBezTo>
                      <a:pt x="58" y="102"/>
                      <a:pt x="58" y="102"/>
                      <a:pt x="58" y="102"/>
                    </a:cubicBezTo>
                    <a:cubicBezTo>
                      <a:pt x="66" y="102"/>
                      <a:pt x="73" y="97"/>
                      <a:pt x="73" y="90"/>
                    </a:cubicBezTo>
                    <a:cubicBezTo>
                      <a:pt x="73" y="80"/>
                      <a:pt x="73" y="80"/>
                      <a:pt x="73" y="80"/>
                    </a:cubicBezTo>
                    <a:cubicBezTo>
                      <a:pt x="73" y="78"/>
                      <a:pt x="75" y="77"/>
                      <a:pt x="77" y="77"/>
                    </a:cubicBezTo>
                    <a:cubicBezTo>
                      <a:pt x="80" y="77"/>
                      <a:pt x="80" y="77"/>
                      <a:pt x="80" y="77"/>
                    </a:cubicBezTo>
                    <a:cubicBezTo>
                      <a:pt x="81" y="70"/>
                      <a:pt x="81" y="70"/>
                      <a:pt x="81" y="70"/>
                    </a:cubicBezTo>
                    <a:cubicBezTo>
                      <a:pt x="77" y="70"/>
                      <a:pt x="77" y="70"/>
                      <a:pt x="77" y="70"/>
                    </a:cubicBezTo>
                    <a:cubicBezTo>
                      <a:pt x="75" y="70"/>
                      <a:pt x="73" y="69"/>
                      <a:pt x="73" y="67"/>
                    </a:cubicBezTo>
                    <a:cubicBezTo>
                      <a:pt x="73" y="57"/>
                      <a:pt x="73" y="57"/>
                      <a:pt x="73" y="57"/>
                    </a:cubicBezTo>
                    <a:cubicBezTo>
                      <a:pt x="74" y="50"/>
                      <a:pt x="67" y="44"/>
                      <a:pt x="59" y="44"/>
                    </a:cubicBezTo>
                    <a:cubicBezTo>
                      <a:pt x="59" y="51"/>
                      <a:pt x="59" y="51"/>
                      <a:pt x="59" y="51"/>
                    </a:cubicBezTo>
                    <a:cubicBezTo>
                      <a:pt x="61" y="51"/>
                      <a:pt x="63" y="51"/>
                      <a:pt x="64" y="52"/>
                    </a:cubicBezTo>
                    <a:cubicBezTo>
                      <a:pt x="66" y="54"/>
                      <a:pt x="66" y="55"/>
                      <a:pt x="66" y="57"/>
                    </a:cubicBezTo>
                    <a:cubicBezTo>
                      <a:pt x="66" y="70"/>
                      <a:pt x="66" y="70"/>
                      <a:pt x="66" y="70"/>
                    </a:cubicBezTo>
                    <a:cubicBezTo>
                      <a:pt x="66" y="72"/>
                      <a:pt x="68" y="73"/>
                      <a:pt x="70" y="73"/>
                    </a:cubicBezTo>
                    <a:cubicBezTo>
                      <a:pt x="68" y="73"/>
                      <a:pt x="66" y="75"/>
                      <a:pt x="66" y="76"/>
                    </a:cubicBezTo>
                    <a:close/>
                    <a:moveTo>
                      <a:pt x="96" y="24"/>
                    </a:moveTo>
                    <a:cubicBezTo>
                      <a:pt x="81" y="7"/>
                      <a:pt x="81" y="7"/>
                      <a:pt x="81" y="7"/>
                    </a:cubicBezTo>
                    <a:cubicBezTo>
                      <a:pt x="77" y="4"/>
                      <a:pt x="70" y="1"/>
                      <a:pt x="65" y="1"/>
                    </a:cubicBezTo>
                    <a:cubicBezTo>
                      <a:pt x="11" y="0"/>
                      <a:pt x="11" y="0"/>
                      <a:pt x="11" y="0"/>
                    </a:cubicBezTo>
                    <a:cubicBezTo>
                      <a:pt x="6" y="0"/>
                      <a:pt x="2" y="4"/>
                      <a:pt x="2" y="9"/>
                    </a:cubicBezTo>
                    <a:cubicBezTo>
                      <a:pt x="0" y="107"/>
                      <a:pt x="0" y="107"/>
                      <a:pt x="0" y="107"/>
                    </a:cubicBezTo>
                    <a:cubicBezTo>
                      <a:pt x="0" y="112"/>
                      <a:pt x="4" y="116"/>
                      <a:pt x="9" y="116"/>
                    </a:cubicBezTo>
                    <a:cubicBezTo>
                      <a:pt x="93" y="117"/>
                      <a:pt x="93" y="117"/>
                      <a:pt x="93" y="117"/>
                    </a:cubicBezTo>
                    <a:cubicBezTo>
                      <a:pt x="98" y="117"/>
                      <a:pt x="102" y="113"/>
                      <a:pt x="102" y="108"/>
                    </a:cubicBezTo>
                    <a:cubicBezTo>
                      <a:pt x="103" y="39"/>
                      <a:pt x="103" y="39"/>
                      <a:pt x="103" y="39"/>
                    </a:cubicBezTo>
                    <a:cubicBezTo>
                      <a:pt x="103" y="34"/>
                      <a:pt x="100" y="27"/>
                      <a:pt x="96" y="24"/>
                    </a:cubicBezTo>
                    <a:close/>
                    <a:moveTo>
                      <a:pt x="91" y="29"/>
                    </a:moveTo>
                    <a:cubicBezTo>
                      <a:pt x="92" y="29"/>
                      <a:pt x="92" y="30"/>
                      <a:pt x="92" y="30"/>
                    </a:cubicBezTo>
                    <a:cubicBezTo>
                      <a:pt x="74" y="30"/>
                      <a:pt x="74" y="30"/>
                      <a:pt x="74" y="30"/>
                    </a:cubicBezTo>
                    <a:cubicBezTo>
                      <a:pt x="74" y="11"/>
                      <a:pt x="74" y="11"/>
                      <a:pt x="74" y="11"/>
                    </a:cubicBezTo>
                    <a:cubicBezTo>
                      <a:pt x="75" y="12"/>
                      <a:pt x="75" y="12"/>
                      <a:pt x="75" y="12"/>
                    </a:cubicBezTo>
                    <a:lnTo>
                      <a:pt x="91" y="29"/>
                    </a:lnTo>
                    <a:close/>
                    <a:moveTo>
                      <a:pt x="95" y="108"/>
                    </a:moveTo>
                    <a:cubicBezTo>
                      <a:pt x="95" y="109"/>
                      <a:pt x="94" y="110"/>
                      <a:pt x="93" y="110"/>
                    </a:cubicBezTo>
                    <a:cubicBezTo>
                      <a:pt x="9" y="109"/>
                      <a:pt x="9" y="109"/>
                      <a:pt x="9" y="109"/>
                    </a:cubicBezTo>
                    <a:cubicBezTo>
                      <a:pt x="8" y="109"/>
                      <a:pt x="8" y="108"/>
                      <a:pt x="8" y="107"/>
                    </a:cubicBezTo>
                    <a:cubicBezTo>
                      <a:pt x="9" y="9"/>
                      <a:pt x="9" y="9"/>
                      <a:pt x="9" y="9"/>
                    </a:cubicBezTo>
                    <a:cubicBezTo>
                      <a:pt x="9" y="8"/>
                      <a:pt x="10" y="7"/>
                      <a:pt x="11" y="7"/>
                    </a:cubicBezTo>
                    <a:cubicBezTo>
                      <a:pt x="65" y="8"/>
                      <a:pt x="65" y="8"/>
                      <a:pt x="65" y="8"/>
                    </a:cubicBezTo>
                    <a:cubicBezTo>
                      <a:pt x="66" y="8"/>
                      <a:pt x="66" y="8"/>
                      <a:pt x="67" y="8"/>
                    </a:cubicBezTo>
                    <a:cubicBezTo>
                      <a:pt x="66" y="37"/>
                      <a:pt x="66" y="37"/>
                      <a:pt x="66" y="37"/>
                    </a:cubicBezTo>
                    <a:cubicBezTo>
                      <a:pt x="95" y="37"/>
                      <a:pt x="95" y="37"/>
                      <a:pt x="95" y="37"/>
                    </a:cubicBezTo>
                    <a:cubicBezTo>
                      <a:pt x="95" y="38"/>
                      <a:pt x="95" y="39"/>
                      <a:pt x="95" y="39"/>
                    </a:cubicBezTo>
                    <a:lnTo>
                      <a:pt x="95" y="108"/>
                    </a:lnTo>
                    <a:close/>
                    <a:moveTo>
                      <a:pt x="95" y="108"/>
                    </a:moveTo>
                    <a:cubicBezTo>
                      <a:pt x="95" y="108"/>
                      <a:pt x="95" y="108"/>
                      <a:pt x="95" y="108"/>
                    </a:cubicBezTo>
                  </a:path>
                </a:pathLst>
              </a:custGeom>
              <a:solidFill>
                <a:srgbClr val="067B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7" name="Freeform 12"/>
              <p:cNvSpPr>
                <a:spLocks noEditPoints="1"/>
              </p:cNvSpPr>
              <p:nvPr/>
            </p:nvSpPr>
            <p:spPr bwMode="auto">
              <a:xfrm>
                <a:off x="4911" y="2282"/>
                <a:ext cx="242" cy="277"/>
              </a:xfrm>
              <a:custGeom>
                <a:avLst/>
                <a:gdLst>
                  <a:gd name="T0" fmla="*/ 37 w 102"/>
                  <a:gd name="T1" fmla="*/ 57 h 117"/>
                  <a:gd name="T2" fmla="*/ 44 w 102"/>
                  <a:gd name="T3" fmla="*/ 50 h 117"/>
                  <a:gd name="T4" fmla="*/ 30 w 102"/>
                  <a:gd name="T5" fmla="*/ 57 h 117"/>
                  <a:gd name="T6" fmla="*/ 26 w 102"/>
                  <a:gd name="T7" fmla="*/ 70 h 117"/>
                  <a:gd name="T8" fmla="*/ 22 w 102"/>
                  <a:gd name="T9" fmla="*/ 76 h 117"/>
                  <a:gd name="T10" fmla="*/ 30 w 102"/>
                  <a:gd name="T11" fmla="*/ 79 h 117"/>
                  <a:gd name="T12" fmla="*/ 44 w 102"/>
                  <a:gd name="T13" fmla="*/ 102 h 117"/>
                  <a:gd name="T14" fmla="*/ 39 w 102"/>
                  <a:gd name="T15" fmla="*/ 94 h 117"/>
                  <a:gd name="T16" fmla="*/ 37 w 102"/>
                  <a:gd name="T17" fmla="*/ 76 h 117"/>
                  <a:gd name="T18" fmla="*/ 37 w 102"/>
                  <a:gd name="T19" fmla="*/ 70 h 117"/>
                  <a:gd name="T20" fmla="*/ 66 w 102"/>
                  <a:gd name="T21" fmla="*/ 89 h 117"/>
                  <a:gd name="T22" fmla="*/ 58 w 102"/>
                  <a:gd name="T23" fmla="*/ 96 h 117"/>
                  <a:gd name="T24" fmla="*/ 73 w 102"/>
                  <a:gd name="T25" fmla="*/ 89 h 117"/>
                  <a:gd name="T26" fmla="*/ 77 w 102"/>
                  <a:gd name="T27" fmla="*/ 76 h 117"/>
                  <a:gd name="T28" fmla="*/ 80 w 102"/>
                  <a:gd name="T29" fmla="*/ 70 h 117"/>
                  <a:gd name="T30" fmla="*/ 73 w 102"/>
                  <a:gd name="T31" fmla="*/ 66 h 117"/>
                  <a:gd name="T32" fmla="*/ 59 w 102"/>
                  <a:gd name="T33" fmla="*/ 44 h 117"/>
                  <a:gd name="T34" fmla="*/ 64 w 102"/>
                  <a:gd name="T35" fmla="*/ 52 h 117"/>
                  <a:gd name="T36" fmla="*/ 66 w 102"/>
                  <a:gd name="T37" fmla="*/ 70 h 117"/>
                  <a:gd name="T38" fmla="*/ 66 w 102"/>
                  <a:gd name="T39" fmla="*/ 76 h 117"/>
                  <a:gd name="T40" fmla="*/ 80 w 102"/>
                  <a:gd name="T41" fmla="*/ 7 h 117"/>
                  <a:gd name="T42" fmla="*/ 10 w 102"/>
                  <a:gd name="T43" fmla="*/ 0 h 117"/>
                  <a:gd name="T44" fmla="*/ 0 w 102"/>
                  <a:gd name="T45" fmla="*/ 107 h 117"/>
                  <a:gd name="T46" fmla="*/ 93 w 102"/>
                  <a:gd name="T47" fmla="*/ 117 h 117"/>
                  <a:gd name="T48" fmla="*/ 102 w 102"/>
                  <a:gd name="T49" fmla="*/ 39 h 117"/>
                  <a:gd name="T50" fmla="*/ 91 w 102"/>
                  <a:gd name="T51" fmla="*/ 28 h 117"/>
                  <a:gd name="T52" fmla="*/ 73 w 102"/>
                  <a:gd name="T53" fmla="*/ 29 h 117"/>
                  <a:gd name="T54" fmla="*/ 75 w 102"/>
                  <a:gd name="T55" fmla="*/ 12 h 117"/>
                  <a:gd name="T56" fmla="*/ 95 w 102"/>
                  <a:gd name="T57" fmla="*/ 107 h 117"/>
                  <a:gd name="T58" fmla="*/ 9 w 102"/>
                  <a:gd name="T59" fmla="*/ 109 h 117"/>
                  <a:gd name="T60" fmla="*/ 8 w 102"/>
                  <a:gd name="T61" fmla="*/ 9 h 117"/>
                  <a:gd name="T62" fmla="*/ 64 w 102"/>
                  <a:gd name="T63" fmla="*/ 8 h 117"/>
                  <a:gd name="T64" fmla="*/ 66 w 102"/>
                  <a:gd name="T65" fmla="*/ 37 h 117"/>
                  <a:gd name="T66" fmla="*/ 95 w 102"/>
                  <a:gd name="T67" fmla="*/ 39 h 117"/>
                  <a:gd name="T68" fmla="*/ 95 w 102"/>
                  <a:gd name="T69"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17">
                    <a:moveTo>
                      <a:pt x="37" y="70"/>
                    </a:moveTo>
                    <a:cubicBezTo>
                      <a:pt x="37" y="57"/>
                      <a:pt x="37" y="57"/>
                      <a:pt x="37" y="57"/>
                    </a:cubicBezTo>
                    <a:cubicBezTo>
                      <a:pt x="37" y="55"/>
                      <a:pt x="38" y="53"/>
                      <a:pt x="39" y="52"/>
                    </a:cubicBezTo>
                    <a:cubicBezTo>
                      <a:pt x="40" y="51"/>
                      <a:pt x="42" y="50"/>
                      <a:pt x="44" y="50"/>
                    </a:cubicBezTo>
                    <a:cubicBezTo>
                      <a:pt x="44" y="44"/>
                      <a:pt x="44" y="44"/>
                      <a:pt x="44" y="44"/>
                    </a:cubicBezTo>
                    <a:cubicBezTo>
                      <a:pt x="36" y="44"/>
                      <a:pt x="30" y="49"/>
                      <a:pt x="30" y="57"/>
                    </a:cubicBezTo>
                    <a:cubicBezTo>
                      <a:pt x="30" y="66"/>
                      <a:pt x="30" y="66"/>
                      <a:pt x="30" y="66"/>
                    </a:cubicBezTo>
                    <a:cubicBezTo>
                      <a:pt x="30" y="68"/>
                      <a:pt x="28" y="70"/>
                      <a:pt x="26" y="70"/>
                    </a:cubicBezTo>
                    <a:cubicBezTo>
                      <a:pt x="22" y="69"/>
                      <a:pt x="22" y="69"/>
                      <a:pt x="22" y="69"/>
                    </a:cubicBezTo>
                    <a:cubicBezTo>
                      <a:pt x="22" y="76"/>
                      <a:pt x="22" y="76"/>
                      <a:pt x="22" y="76"/>
                    </a:cubicBezTo>
                    <a:cubicBezTo>
                      <a:pt x="26" y="76"/>
                      <a:pt x="26" y="76"/>
                      <a:pt x="26" y="76"/>
                    </a:cubicBezTo>
                    <a:cubicBezTo>
                      <a:pt x="28" y="76"/>
                      <a:pt x="30" y="77"/>
                      <a:pt x="30" y="79"/>
                    </a:cubicBezTo>
                    <a:cubicBezTo>
                      <a:pt x="29" y="89"/>
                      <a:pt x="29" y="89"/>
                      <a:pt x="29" y="89"/>
                    </a:cubicBezTo>
                    <a:cubicBezTo>
                      <a:pt x="29" y="96"/>
                      <a:pt x="36" y="102"/>
                      <a:pt x="44" y="102"/>
                    </a:cubicBezTo>
                    <a:cubicBezTo>
                      <a:pt x="44" y="95"/>
                      <a:pt x="44" y="95"/>
                      <a:pt x="44" y="95"/>
                    </a:cubicBezTo>
                    <a:cubicBezTo>
                      <a:pt x="42" y="95"/>
                      <a:pt x="40" y="95"/>
                      <a:pt x="39" y="94"/>
                    </a:cubicBezTo>
                    <a:cubicBezTo>
                      <a:pt x="37" y="92"/>
                      <a:pt x="37" y="91"/>
                      <a:pt x="37" y="89"/>
                    </a:cubicBezTo>
                    <a:cubicBezTo>
                      <a:pt x="37" y="76"/>
                      <a:pt x="37" y="76"/>
                      <a:pt x="37" y="76"/>
                    </a:cubicBezTo>
                    <a:cubicBezTo>
                      <a:pt x="37" y="74"/>
                      <a:pt x="35" y="73"/>
                      <a:pt x="33" y="73"/>
                    </a:cubicBezTo>
                    <a:cubicBezTo>
                      <a:pt x="35" y="73"/>
                      <a:pt x="37" y="71"/>
                      <a:pt x="37" y="70"/>
                    </a:cubicBezTo>
                    <a:close/>
                    <a:moveTo>
                      <a:pt x="66" y="76"/>
                    </a:moveTo>
                    <a:cubicBezTo>
                      <a:pt x="66" y="89"/>
                      <a:pt x="66" y="89"/>
                      <a:pt x="66" y="89"/>
                    </a:cubicBezTo>
                    <a:cubicBezTo>
                      <a:pt x="66" y="91"/>
                      <a:pt x="65" y="92"/>
                      <a:pt x="64" y="94"/>
                    </a:cubicBezTo>
                    <a:cubicBezTo>
                      <a:pt x="62" y="95"/>
                      <a:pt x="60" y="96"/>
                      <a:pt x="58" y="96"/>
                    </a:cubicBezTo>
                    <a:cubicBezTo>
                      <a:pt x="58" y="102"/>
                      <a:pt x="58" y="102"/>
                      <a:pt x="58" y="102"/>
                    </a:cubicBezTo>
                    <a:cubicBezTo>
                      <a:pt x="66" y="102"/>
                      <a:pt x="73" y="96"/>
                      <a:pt x="73" y="89"/>
                    </a:cubicBezTo>
                    <a:cubicBezTo>
                      <a:pt x="73" y="79"/>
                      <a:pt x="73" y="79"/>
                      <a:pt x="73" y="79"/>
                    </a:cubicBezTo>
                    <a:cubicBezTo>
                      <a:pt x="73" y="78"/>
                      <a:pt x="75" y="76"/>
                      <a:pt x="77" y="76"/>
                    </a:cubicBezTo>
                    <a:cubicBezTo>
                      <a:pt x="80" y="76"/>
                      <a:pt x="80" y="76"/>
                      <a:pt x="80" y="76"/>
                    </a:cubicBezTo>
                    <a:cubicBezTo>
                      <a:pt x="80" y="70"/>
                      <a:pt x="80" y="70"/>
                      <a:pt x="80" y="70"/>
                    </a:cubicBezTo>
                    <a:cubicBezTo>
                      <a:pt x="77" y="70"/>
                      <a:pt x="77" y="70"/>
                      <a:pt x="77" y="70"/>
                    </a:cubicBezTo>
                    <a:cubicBezTo>
                      <a:pt x="75" y="70"/>
                      <a:pt x="73" y="68"/>
                      <a:pt x="73" y="66"/>
                    </a:cubicBezTo>
                    <a:cubicBezTo>
                      <a:pt x="73" y="57"/>
                      <a:pt x="73" y="57"/>
                      <a:pt x="73" y="57"/>
                    </a:cubicBezTo>
                    <a:cubicBezTo>
                      <a:pt x="73" y="50"/>
                      <a:pt x="67" y="44"/>
                      <a:pt x="59" y="44"/>
                    </a:cubicBezTo>
                    <a:cubicBezTo>
                      <a:pt x="59" y="50"/>
                      <a:pt x="59" y="50"/>
                      <a:pt x="59" y="50"/>
                    </a:cubicBezTo>
                    <a:cubicBezTo>
                      <a:pt x="61" y="50"/>
                      <a:pt x="62" y="51"/>
                      <a:pt x="64" y="52"/>
                    </a:cubicBezTo>
                    <a:cubicBezTo>
                      <a:pt x="65" y="53"/>
                      <a:pt x="66" y="55"/>
                      <a:pt x="66" y="57"/>
                    </a:cubicBezTo>
                    <a:cubicBezTo>
                      <a:pt x="66" y="70"/>
                      <a:pt x="66" y="70"/>
                      <a:pt x="66" y="70"/>
                    </a:cubicBezTo>
                    <a:cubicBezTo>
                      <a:pt x="66" y="71"/>
                      <a:pt x="67" y="73"/>
                      <a:pt x="69" y="73"/>
                    </a:cubicBezTo>
                    <a:cubicBezTo>
                      <a:pt x="67" y="73"/>
                      <a:pt x="66" y="74"/>
                      <a:pt x="66" y="76"/>
                    </a:cubicBezTo>
                    <a:close/>
                    <a:moveTo>
                      <a:pt x="96" y="23"/>
                    </a:moveTo>
                    <a:cubicBezTo>
                      <a:pt x="80" y="7"/>
                      <a:pt x="80" y="7"/>
                      <a:pt x="80" y="7"/>
                    </a:cubicBezTo>
                    <a:cubicBezTo>
                      <a:pt x="76" y="3"/>
                      <a:pt x="69" y="0"/>
                      <a:pt x="64" y="0"/>
                    </a:cubicBezTo>
                    <a:cubicBezTo>
                      <a:pt x="10" y="0"/>
                      <a:pt x="10" y="0"/>
                      <a:pt x="10" y="0"/>
                    </a:cubicBezTo>
                    <a:cubicBezTo>
                      <a:pt x="5" y="0"/>
                      <a:pt x="1" y="4"/>
                      <a:pt x="1" y="9"/>
                    </a:cubicBezTo>
                    <a:cubicBezTo>
                      <a:pt x="0" y="107"/>
                      <a:pt x="0" y="107"/>
                      <a:pt x="0" y="107"/>
                    </a:cubicBezTo>
                    <a:cubicBezTo>
                      <a:pt x="0" y="112"/>
                      <a:pt x="4" y="116"/>
                      <a:pt x="9" y="116"/>
                    </a:cubicBezTo>
                    <a:cubicBezTo>
                      <a:pt x="93" y="117"/>
                      <a:pt x="93" y="117"/>
                      <a:pt x="93" y="117"/>
                    </a:cubicBezTo>
                    <a:cubicBezTo>
                      <a:pt x="98" y="117"/>
                      <a:pt x="102" y="112"/>
                      <a:pt x="102" y="107"/>
                    </a:cubicBezTo>
                    <a:cubicBezTo>
                      <a:pt x="102" y="39"/>
                      <a:pt x="102" y="39"/>
                      <a:pt x="102" y="39"/>
                    </a:cubicBezTo>
                    <a:cubicBezTo>
                      <a:pt x="102" y="34"/>
                      <a:pt x="99" y="27"/>
                      <a:pt x="96" y="23"/>
                    </a:cubicBezTo>
                    <a:close/>
                    <a:moveTo>
                      <a:pt x="91" y="28"/>
                    </a:moveTo>
                    <a:cubicBezTo>
                      <a:pt x="91" y="29"/>
                      <a:pt x="91" y="29"/>
                      <a:pt x="92" y="30"/>
                    </a:cubicBezTo>
                    <a:cubicBezTo>
                      <a:pt x="73" y="29"/>
                      <a:pt x="73" y="29"/>
                      <a:pt x="73" y="29"/>
                    </a:cubicBezTo>
                    <a:cubicBezTo>
                      <a:pt x="73" y="11"/>
                      <a:pt x="73" y="11"/>
                      <a:pt x="73" y="11"/>
                    </a:cubicBezTo>
                    <a:cubicBezTo>
                      <a:pt x="74" y="11"/>
                      <a:pt x="74" y="12"/>
                      <a:pt x="75" y="12"/>
                    </a:cubicBezTo>
                    <a:lnTo>
                      <a:pt x="91" y="28"/>
                    </a:lnTo>
                    <a:close/>
                    <a:moveTo>
                      <a:pt x="95" y="107"/>
                    </a:moveTo>
                    <a:cubicBezTo>
                      <a:pt x="95" y="108"/>
                      <a:pt x="94" y="109"/>
                      <a:pt x="93" y="109"/>
                    </a:cubicBezTo>
                    <a:cubicBezTo>
                      <a:pt x="9" y="109"/>
                      <a:pt x="9" y="109"/>
                      <a:pt x="9" y="109"/>
                    </a:cubicBezTo>
                    <a:cubicBezTo>
                      <a:pt x="8" y="109"/>
                      <a:pt x="8" y="108"/>
                      <a:pt x="8" y="107"/>
                    </a:cubicBezTo>
                    <a:cubicBezTo>
                      <a:pt x="8" y="9"/>
                      <a:pt x="8" y="9"/>
                      <a:pt x="8" y="9"/>
                    </a:cubicBezTo>
                    <a:cubicBezTo>
                      <a:pt x="8" y="8"/>
                      <a:pt x="9" y="7"/>
                      <a:pt x="10" y="7"/>
                    </a:cubicBezTo>
                    <a:cubicBezTo>
                      <a:pt x="64" y="8"/>
                      <a:pt x="64" y="8"/>
                      <a:pt x="64" y="8"/>
                    </a:cubicBezTo>
                    <a:cubicBezTo>
                      <a:pt x="65" y="8"/>
                      <a:pt x="65" y="8"/>
                      <a:pt x="66" y="8"/>
                    </a:cubicBezTo>
                    <a:cubicBezTo>
                      <a:pt x="66" y="37"/>
                      <a:pt x="66" y="37"/>
                      <a:pt x="66" y="37"/>
                    </a:cubicBezTo>
                    <a:cubicBezTo>
                      <a:pt x="95" y="37"/>
                      <a:pt x="95" y="37"/>
                      <a:pt x="95" y="37"/>
                    </a:cubicBezTo>
                    <a:cubicBezTo>
                      <a:pt x="95" y="37"/>
                      <a:pt x="95" y="38"/>
                      <a:pt x="95" y="39"/>
                    </a:cubicBezTo>
                    <a:lnTo>
                      <a:pt x="95" y="107"/>
                    </a:lnTo>
                    <a:close/>
                    <a:moveTo>
                      <a:pt x="95" y="107"/>
                    </a:moveTo>
                    <a:cubicBezTo>
                      <a:pt x="95" y="107"/>
                      <a:pt x="95" y="107"/>
                      <a:pt x="95" y="107"/>
                    </a:cubicBezTo>
                  </a:path>
                </a:pathLst>
              </a:custGeom>
              <a:solidFill>
                <a:srgbClr val="067B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8" name="Rectangle 13"/>
              <p:cNvSpPr>
                <a:spLocks noChangeArrowheads="1"/>
              </p:cNvSpPr>
              <p:nvPr/>
            </p:nvSpPr>
            <p:spPr bwMode="auto">
              <a:xfrm>
                <a:off x="4358" y="2118"/>
                <a:ext cx="448" cy="29"/>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19" name="Rectangle 14"/>
              <p:cNvSpPr>
                <a:spLocks noChangeArrowheads="1"/>
              </p:cNvSpPr>
              <p:nvPr/>
            </p:nvSpPr>
            <p:spPr bwMode="auto">
              <a:xfrm>
                <a:off x="4330" y="3073"/>
                <a:ext cx="875" cy="71"/>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0" name="Rectangle 15"/>
              <p:cNvSpPr>
                <a:spLocks noChangeArrowheads="1"/>
              </p:cNvSpPr>
              <p:nvPr/>
            </p:nvSpPr>
            <p:spPr bwMode="auto">
              <a:xfrm>
                <a:off x="4330" y="3177"/>
                <a:ext cx="875" cy="72"/>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1" name="Rectangle 16"/>
              <p:cNvSpPr>
                <a:spLocks noChangeArrowheads="1"/>
              </p:cNvSpPr>
              <p:nvPr/>
            </p:nvSpPr>
            <p:spPr bwMode="auto">
              <a:xfrm>
                <a:off x="4330" y="3689"/>
                <a:ext cx="875" cy="71"/>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2" name="Rectangle 17"/>
              <p:cNvSpPr>
                <a:spLocks noChangeArrowheads="1"/>
              </p:cNvSpPr>
              <p:nvPr/>
            </p:nvSpPr>
            <p:spPr bwMode="auto">
              <a:xfrm>
                <a:off x="4330" y="3794"/>
                <a:ext cx="875" cy="71"/>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3" name="Rectangle 18"/>
              <p:cNvSpPr>
                <a:spLocks noChangeArrowheads="1"/>
              </p:cNvSpPr>
              <p:nvPr/>
            </p:nvSpPr>
            <p:spPr bwMode="auto">
              <a:xfrm>
                <a:off x="4358" y="2545"/>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4" name="Rectangle 19"/>
              <p:cNvSpPr>
                <a:spLocks noChangeArrowheads="1"/>
              </p:cNvSpPr>
              <p:nvPr/>
            </p:nvSpPr>
            <p:spPr bwMode="auto">
              <a:xfrm>
                <a:off x="4358" y="2497"/>
                <a:ext cx="448" cy="29"/>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5" name="Rectangle 20"/>
              <p:cNvSpPr>
                <a:spLocks noChangeArrowheads="1"/>
              </p:cNvSpPr>
              <p:nvPr/>
            </p:nvSpPr>
            <p:spPr bwMode="auto">
              <a:xfrm>
                <a:off x="4358" y="2450"/>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6" name="Rectangle 21"/>
              <p:cNvSpPr>
                <a:spLocks noChangeArrowheads="1"/>
              </p:cNvSpPr>
              <p:nvPr/>
            </p:nvSpPr>
            <p:spPr bwMode="auto">
              <a:xfrm>
                <a:off x="4358" y="2403"/>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7" name="Rectangle 22"/>
              <p:cNvSpPr>
                <a:spLocks noChangeArrowheads="1"/>
              </p:cNvSpPr>
              <p:nvPr/>
            </p:nvSpPr>
            <p:spPr bwMode="auto">
              <a:xfrm>
                <a:off x="4358" y="2355"/>
                <a:ext cx="448" cy="29"/>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8" name="Rectangle 23"/>
              <p:cNvSpPr>
                <a:spLocks noChangeArrowheads="1"/>
              </p:cNvSpPr>
              <p:nvPr/>
            </p:nvSpPr>
            <p:spPr bwMode="auto">
              <a:xfrm>
                <a:off x="4358" y="2308"/>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29" name="Rectangle 24"/>
              <p:cNvSpPr>
                <a:spLocks noChangeArrowheads="1"/>
              </p:cNvSpPr>
              <p:nvPr/>
            </p:nvSpPr>
            <p:spPr bwMode="auto">
              <a:xfrm>
                <a:off x="4358" y="2260"/>
                <a:ext cx="448" cy="29"/>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30" name="Rectangle 25"/>
              <p:cNvSpPr>
                <a:spLocks noChangeArrowheads="1"/>
              </p:cNvSpPr>
              <p:nvPr/>
            </p:nvSpPr>
            <p:spPr bwMode="auto">
              <a:xfrm>
                <a:off x="4358" y="2213"/>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sp>
            <p:nvSpPr>
              <p:cNvPr id="31" name="Rectangle 26"/>
              <p:cNvSpPr>
                <a:spLocks noChangeArrowheads="1"/>
              </p:cNvSpPr>
              <p:nvPr/>
            </p:nvSpPr>
            <p:spPr bwMode="auto">
              <a:xfrm>
                <a:off x="4358" y="2166"/>
                <a:ext cx="448" cy="28"/>
              </a:xfrm>
              <a:prstGeom prst="rect">
                <a:avLst/>
              </a:prstGeom>
              <a:solidFill>
                <a:srgbClr val="5A52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endParaRPr lang="he-IL" b="1">
                  <a:solidFill>
                    <a:srgbClr val="000000"/>
                  </a:solidFill>
                  <a:latin typeface="Verdana" pitchFamily="34" charset="0"/>
                  <a:cs typeface="Arial" charset="0"/>
                </a:endParaRPr>
              </a:p>
            </p:txBody>
          </p:sp>
        </p:grpSp>
      </p:grpSp>
    </p:spTree>
    <p:extLst>
      <p:ext uri="{BB962C8B-B14F-4D97-AF65-F5344CB8AC3E}">
        <p14:creationId xmlns:p14="http://schemas.microsoft.com/office/powerpoint/2010/main" val="2850289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7f151001-1b58-41d0-ac5e-74016beb66f7">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524599" cy="740664"/>
          </a:xfrm>
        </p:spPr>
        <p:txBody>
          <a:bodyPr/>
          <a:lstStyle/>
          <a:p>
            <a:r>
              <a:rPr lang="en-US" dirty="0"/>
              <a:t>Demonstration: How to Create and Use Partial Views</a:t>
            </a:r>
            <a:endParaRPr lang="en-IN" dirty="0"/>
          </a:p>
        </p:txBody>
      </p:sp>
      <p:sp>
        <p:nvSpPr>
          <p:cNvPr id="4" name="Text Placeholder 3"/>
          <p:cNvSpPr>
            <a:spLocks noGrp="1"/>
          </p:cNvSpPr>
          <p:nvPr>
            <p:ph type="body" idx="1"/>
          </p:nvPr>
        </p:nvSpPr>
        <p:spPr/>
        <p:txBody>
          <a:bodyPr/>
          <a:lstStyle/>
          <a:p>
            <a:pPr marL="0" indent="0">
              <a:buNone/>
            </a:pPr>
            <a:r>
              <a:rPr lang="en-US" dirty="0"/>
              <a:t>In this demonstration, you will learn how to:</a:t>
            </a:r>
          </a:p>
          <a:p>
            <a:r>
              <a:rPr lang="en-US" dirty="0">
                <a:solidFill>
                  <a:srgbClr val="000000"/>
                </a:solidFill>
              </a:rPr>
              <a:t>Add a partial view to an MVC application</a:t>
            </a:r>
          </a:p>
          <a:p>
            <a:r>
              <a:rPr lang="en-US" dirty="0">
                <a:solidFill>
                  <a:srgbClr val="000000"/>
                </a:solidFill>
              </a:rPr>
              <a:t>Fill the content of the partial view</a:t>
            </a:r>
          </a:p>
          <a:p>
            <a:r>
              <a:rPr lang="en-US" dirty="0">
                <a:solidFill>
                  <a:srgbClr val="000000"/>
                </a:solidFill>
              </a:rPr>
              <a:t>Embed a partial view in a view by using the </a:t>
            </a:r>
            <a:r>
              <a:rPr lang="en-US" b="1" dirty="0" err="1">
                <a:solidFill>
                  <a:srgbClr val="000000"/>
                </a:solidFill>
              </a:rPr>
              <a:t>Html.PartialAsync</a:t>
            </a:r>
            <a:r>
              <a:rPr lang="en-US" b="1" dirty="0">
                <a:solidFill>
                  <a:srgbClr val="000000"/>
                </a:solidFill>
              </a:rPr>
              <a:t> </a:t>
            </a:r>
            <a:r>
              <a:rPr lang="en-US" dirty="0">
                <a:solidFill>
                  <a:srgbClr val="000000"/>
                </a:solidFill>
              </a:rPr>
              <a:t>method</a:t>
            </a:r>
          </a:p>
        </p:txBody>
      </p:sp>
    </p:spTree>
    <p:extLst>
      <p:ext uri="{BB962C8B-B14F-4D97-AF65-F5344CB8AC3E}">
        <p14:creationId xmlns:p14="http://schemas.microsoft.com/office/powerpoint/2010/main" val="1683242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01170552-122c-40f9-b191-6f18768e28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Creating View Components</a:t>
            </a:r>
          </a:p>
        </p:txBody>
      </p:sp>
      <p:sp>
        <p:nvSpPr>
          <p:cNvPr id="4" name="Content Placeholder 2"/>
          <p:cNvSpPr txBox="1">
            <a:spLocks/>
          </p:cNvSpPr>
          <p:nvPr/>
        </p:nvSpPr>
        <p:spPr>
          <a:xfrm>
            <a:off x="458788" y="1021214"/>
            <a:ext cx="8119156" cy="5353081"/>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You can use view components to render identical or similar HTML content in different locations</a:t>
            </a:r>
          </a:p>
          <a:p>
            <a:pPr lvl="0"/>
            <a:r>
              <a:rPr lang="en-US" kern="0" dirty="0">
                <a:solidFill>
                  <a:srgbClr val="000000"/>
                </a:solidFill>
              </a:rPr>
              <a:t>A view component consists of two parts:</a:t>
            </a:r>
          </a:p>
          <a:p>
            <a:pPr marL="360000" lvl="1"/>
            <a:r>
              <a:rPr lang="en-US" kern="0" dirty="0">
                <a:solidFill>
                  <a:srgbClr val="000000"/>
                </a:solidFill>
              </a:rPr>
              <a:t>A class</a:t>
            </a:r>
          </a:p>
          <a:p>
            <a:pPr marL="540000" lvl="2"/>
            <a:r>
              <a:rPr lang="en-US" kern="0" dirty="0">
                <a:solidFill>
                  <a:srgbClr val="000000"/>
                </a:solidFill>
              </a:rPr>
              <a:t>Should be public and non-abstract</a:t>
            </a:r>
          </a:p>
          <a:p>
            <a:pPr marL="540000" lvl="2"/>
            <a:r>
              <a:rPr lang="en-US" kern="0" dirty="0">
                <a:solidFill>
                  <a:srgbClr val="000000"/>
                </a:solidFill>
              </a:rPr>
              <a:t>Usually derived from the </a:t>
            </a:r>
            <a:r>
              <a:rPr lang="en-US" b="1" kern="0" dirty="0" err="1">
                <a:solidFill>
                  <a:srgbClr val="000000"/>
                </a:solidFill>
              </a:rPr>
              <a:t>ViewComponent</a:t>
            </a:r>
            <a:r>
              <a:rPr lang="en-US" kern="0" dirty="0">
                <a:solidFill>
                  <a:srgbClr val="000000"/>
                </a:solidFill>
              </a:rPr>
              <a:t> base class</a:t>
            </a:r>
          </a:p>
          <a:p>
            <a:pPr marL="540000" lvl="2"/>
            <a:r>
              <a:rPr lang="en-US" kern="0" dirty="0">
                <a:solidFill>
                  <a:srgbClr val="000000"/>
                </a:solidFill>
              </a:rPr>
              <a:t>Should have a method called </a:t>
            </a:r>
            <a:r>
              <a:rPr lang="en-US" b="1" kern="0" dirty="0" err="1">
                <a:solidFill>
                  <a:srgbClr val="000000"/>
                </a:solidFill>
              </a:rPr>
              <a:t>InvokeAsync</a:t>
            </a:r>
            <a:r>
              <a:rPr lang="en-US" kern="0" dirty="0">
                <a:solidFill>
                  <a:srgbClr val="000000"/>
                </a:solidFill>
              </a:rPr>
              <a:t>, which defines its logic</a:t>
            </a:r>
          </a:p>
          <a:p>
            <a:pPr marL="360000" lvl="1"/>
            <a:r>
              <a:rPr lang="en-US" kern="0" dirty="0">
                <a:solidFill>
                  <a:srgbClr val="000000"/>
                </a:solidFill>
              </a:rPr>
              <a:t>A view</a:t>
            </a:r>
          </a:p>
          <a:p>
            <a:pPr marL="540000" lvl="2"/>
            <a:r>
              <a:rPr lang="en-US" kern="0" dirty="0">
                <a:solidFill>
                  <a:srgbClr val="000000"/>
                </a:solidFill>
              </a:rPr>
              <a:t>Can be located in a folder under </a:t>
            </a:r>
            <a:r>
              <a:rPr lang="en-US" b="1" kern="0" dirty="0">
                <a:solidFill>
                  <a:srgbClr val="000000"/>
                </a:solidFill>
              </a:rPr>
              <a:t>Views\Shared\Components</a:t>
            </a:r>
            <a:r>
              <a:rPr lang="en-US" kern="0" dirty="0">
                <a:solidFill>
                  <a:srgbClr val="000000"/>
                </a:solidFill>
              </a:rPr>
              <a:t> folder</a:t>
            </a:r>
          </a:p>
          <a:p>
            <a:pPr marL="540000" lvl="2"/>
            <a:r>
              <a:rPr lang="en-US" kern="0" dirty="0">
                <a:solidFill>
                  <a:srgbClr val="000000"/>
                </a:solidFill>
              </a:rPr>
              <a:t>The name of the folder should be the same as the name of the view component class without the </a:t>
            </a:r>
            <a:r>
              <a:rPr lang="en-US" b="1" kern="0" dirty="0" err="1">
                <a:solidFill>
                  <a:srgbClr val="000000"/>
                </a:solidFill>
              </a:rPr>
              <a:t>ViewComponent</a:t>
            </a:r>
            <a:r>
              <a:rPr lang="en-US" kern="0" dirty="0">
                <a:solidFill>
                  <a:srgbClr val="000000"/>
                </a:solidFill>
              </a:rPr>
              <a:t> suffix</a:t>
            </a:r>
          </a:p>
          <a:p>
            <a:pPr lvl="0"/>
            <a:endParaRPr lang="en-US" kern="0" dirty="0">
              <a:solidFill>
                <a:srgbClr val="000000"/>
              </a:solidFill>
            </a:endParaRPr>
          </a:p>
          <a:p>
            <a:pPr lvl="0"/>
            <a:endParaRPr lang="en-US" kern="0" dirty="0">
              <a:solidFill>
                <a:srgbClr val="000000"/>
              </a:solidFill>
            </a:endParaRPr>
          </a:p>
          <a:p>
            <a:pPr lvl="0"/>
            <a:endParaRPr lang="en-US" kern="0" dirty="0">
              <a:solidFill>
                <a:srgbClr val="000000"/>
              </a:solidFill>
            </a:endParaRPr>
          </a:p>
        </p:txBody>
      </p:sp>
    </p:spTree>
    <p:extLst>
      <p:ext uri="{BB962C8B-B14F-4D97-AF65-F5344CB8AC3E}">
        <p14:creationId xmlns:p14="http://schemas.microsoft.com/office/powerpoint/2010/main" val="3333822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400631bd-2f0b-45c8-ba76-ea9cf69093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 View Component Example</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Content of a view component class located in a file named </a:t>
            </a:r>
            <a:r>
              <a:rPr lang="en-US" b="1" kern="0" dirty="0" err="1">
                <a:solidFill>
                  <a:srgbClr val="000000"/>
                </a:solidFill>
              </a:rPr>
              <a:t>MyViewComponent.cs</a:t>
            </a:r>
            <a:r>
              <a:rPr lang="en-US" kern="0" dirty="0">
                <a:solidFill>
                  <a:srgbClr val="000000"/>
                </a:solidFill>
              </a:rPr>
              <a:t>:</a:t>
            </a:r>
            <a:endParaRPr lang="he-IL" kern="0" dirty="0">
              <a:solidFill>
                <a:srgbClr val="000000"/>
              </a:solidFill>
            </a:endParaRPr>
          </a:p>
          <a:p>
            <a:pPr marL="0" lvl="0" indent="0">
              <a:buNone/>
            </a:pPr>
            <a:r>
              <a:rPr lang="en-US" sz="1600" kern="0" dirty="0">
                <a:solidFill>
                  <a:srgbClr val="000000"/>
                </a:solidFill>
                <a:latin typeface="Consolas" panose="020B0609020204030204" pitchFamily="49" charset="0"/>
              </a:rPr>
              <a:t>  public class </a:t>
            </a:r>
            <a:r>
              <a:rPr lang="en-US" sz="1600" kern="0" dirty="0" err="1">
                <a:solidFill>
                  <a:srgbClr val="000000"/>
                </a:solidFill>
                <a:latin typeface="Consolas" panose="020B0609020204030204" pitchFamily="49" charset="0"/>
              </a:rPr>
              <a:t>MyViewComponent</a:t>
            </a:r>
            <a:r>
              <a:rPr lang="en-US" sz="1600" kern="0" dirty="0">
                <a:solidFill>
                  <a:srgbClr val="000000"/>
                </a:solidFill>
                <a:latin typeface="Consolas" panose="020B0609020204030204" pitchFamily="49" charset="0"/>
              </a:rPr>
              <a:t> : </a:t>
            </a:r>
            <a:r>
              <a:rPr lang="en-US" sz="1600" kern="0" dirty="0" err="1">
                <a:solidFill>
                  <a:srgbClr val="000000"/>
                </a:solidFill>
                <a:latin typeface="Consolas" panose="020B0609020204030204" pitchFamily="49" charset="0"/>
              </a:rPr>
              <a:t>ViewComponent</a:t>
            </a:r>
            <a:endParaRPr lang="en-US" sz="1600" kern="0" dirty="0">
              <a:solidFill>
                <a:srgbClr val="000000"/>
              </a:solidFill>
              <a:latin typeface="Consolas" panose="020B0609020204030204" pitchFamily="49" charset="0"/>
            </a:endParaRP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public Task&lt;</a:t>
            </a:r>
            <a:r>
              <a:rPr lang="en-US" sz="1600" kern="0" dirty="0" err="1">
                <a:solidFill>
                  <a:srgbClr val="000000"/>
                </a:solidFill>
                <a:latin typeface="Consolas" panose="020B0609020204030204" pitchFamily="49" charset="0"/>
              </a:rPr>
              <a:t>IViewComponentResult</a:t>
            </a:r>
            <a:r>
              <a:rPr lang="en-US" sz="1600" kern="0" dirty="0">
                <a:solidFill>
                  <a:srgbClr val="000000"/>
                </a:solidFill>
                <a:latin typeface="Consolas" panose="020B0609020204030204" pitchFamily="49" charset="0"/>
              </a:rPr>
              <a:t>&gt; </a:t>
            </a:r>
            <a:r>
              <a:rPr lang="en-US" sz="1600" kern="0" dirty="0" err="1">
                <a:solidFill>
                  <a:srgbClr val="000000"/>
                </a:solidFill>
                <a:latin typeface="Consolas" panose="020B0609020204030204" pitchFamily="49" charset="0"/>
              </a:rPr>
              <a:t>InvokeAsync</a:t>
            </a:r>
            <a:r>
              <a:rPr lang="en-US" sz="1600" kern="0" dirty="0">
                <a:solidFill>
                  <a:srgbClr val="000000"/>
                </a:solidFill>
                <a:latin typeface="Consolas" panose="020B0609020204030204" pitchFamily="49" charset="0"/>
              </a:rPr>
              <a:t>()</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return </a:t>
            </a:r>
            <a:r>
              <a:rPr lang="en-US" sz="1600" kern="0" dirty="0" err="1">
                <a:solidFill>
                  <a:srgbClr val="000000"/>
                </a:solidFill>
                <a:latin typeface="Consolas" panose="020B0609020204030204" pitchFamily="49" charset="0"/>
              </a:rPr>
              <a:t>Task.FromResult</a:t>
            </a:r>
            <a:r>
              <a:rPr lang="en-US" sz="1600" kern="0" dirty="0">
                <a:solidFill>
                  <a:srgbClr val="000000"/>
                </a:solidFill>
                <a:latin typeface="Consolas" panose="020B0609020204030204" pitchFamily="49" charset="0"/>
              </a:rPr>
              <a:t>&lt;</a:t>
            </a:r>
            <a:r>
              <a:rPr lang="en-US" sz="1600" kern="0" dirty="0" err="1">
                <a:solidFill>
                  <a:srgbClr val="000000"/>
                </a:solidFill>
                <a:latin typeface="Consolas" panose="020B0609020204030204" pitchFamily="49" charset="0"/>
              </a:rPr>
              <a:t>IViewComponentResult</a:t>
            </a:r>
            <a:r>
              <a:rPr lang="en-US" sz="1600" kern="0" dirty="0">
                <a:solidFill>
                  <a:srgbClr val="000000"/>
                </a:solidFill>
                <a:latin typeface="Consolas" panose="020B0609020204030204" pitchFamily="49" charset="0"/>
              </a:rPr>
              <a:t>&gt;(View("Default"));</a:t>
            </a:r>
          </a:p>
          <a:p>
            <a:pPr marL="0" lvl="0" indent="0">
              <a:buNone/>
            </a:pPr>
            <a:r>
              <a:rPr lang="en-US" sz="1600" kern="0" dirty="0">
                <a:solidFill>
                  <a:srgbClr val="000000"/>
                </a:solidFill>
                <a:latin typeface="Consolas" panose="020B0609020204030204" pitchFamily="49" charset="0"/>
              </a:rPr>
              <a:t>    }</a:t>
            </a:r>
          </a:p>
          <a:p>
            <a:pPr marL="0" lvl="0" indent="0">
              <a:buNone/>
            </a:pPr>
            <a:r>
              <a:rPr lang="en-US" sz="1600" kern="0" dirty="0">
                <a:solidFill>
                  <a:srgbClr val="000000"/>
                </a:solidFill>
                <a:latin typeface="Consolas" panose="020B0609020204030204" pitchFamily="49" charset="0"/>
              </a:rPr>
              <a:t>  }</a:t>
            </a:r>
          </a:p>
          <a:p>
            <a:pPr marL="0" lvl="0" indent="0">
              <a:buNone/>
            </a:pPr>
            <a:endParaRPr lang="en-US" kern="0" dirty="0">
              <a:solidFill>
                <a:srgbClr val="000000"/>
              </a:solidFill>
            </a:endParaRPr>
          </a:p>
          <a:p>
            <a:pPr lvl="0"/>
            <a:r>
              <a:rPr lang="en-US" kern="0" dirty="0">
                <a:solidFill>
                  <a:srgbClr val="000000"/>
                </a:solidFill>
              </a:rPr>
              <a:t>Content of a view component view located in a file named </a:t>
            </a:r>
            <a:r>
              <a:rPr lang="en-US" b="1" kern="0" dirty="0" err="1">
                <a:solidFill>
                  <a:srgbClr val="000000"/>
                </a:solidFill>
              </a:rPr>
              <a:t>Default.cshtml</a:t>
            </a:r>
            <a:r>
              <a:rPr lang="en-US" kern="0" dirty="0">
                <a:solidFill>
                  <a:srgbClr val="000000"/>
                </a:solidFill>
              </a:rPr>
              <a:t>:</a:t>
            </a:r>
          </a:p>
          <a:p>
            <a:pPr marL="288925" lvl="1" indent="0">
              <a:buNone/>
            </a:pPr>
            <a:r>
              <a:rPr lang="en-US" sz="1600" kern="0" dirty="0">
                <a:solidFill>
                  <a:srgbClr val="000000"/>
                </a:solidFill>
                <a:latin typeface="Consolas" panose="020B0609020204030204" pitchFamily="49" charset="0"/>
              </a:rPr>
              <a:t>some text</a:t>
            </a:r>
          </a:p>
        </p:txBody>
      </p:sp>
    </p:spTree>
    <p:extLst>
      <p:ext uri="{BB962C8B-B14F-4D97-AF65-F5344CB8AC3E}">
        <p14:creationId xmlns:p14="http://schemas.microsoft.com/office/powerpoint/2010/main" val="985150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e62a2215-ed53-47c6-998f-e7b5a5a3992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Using View Components</a:t>
            </a:r>
          </a:p>
        </p:txBody>
      </p:sp>
      <p:sp>
        <p:nvSpPr>
          <p:cNvPr id="4" name="Content Placeholder 2"/>
          <p:cNvSpPr txBox="1">
            <a:spLocks/>
          </p:cNvSpPr>
          <p:nvPr/>
        </p:nvSpPr>
        <p:spPr>
          <a:xfrm>
            <a:off x="287791" y="1046919"/>
            <a:ext cx="8119156" cy="5135351"/>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endParaRPr lang="en-US" kern="0" dirty="0">
              <a:solidFill>
                <a:srgbClr val="000000">
                  <a:lumMod val="85000"/>
                  <a:lumOff val="15000"/>
                </a:srgbClr>
              </a:solidFill>
            </a:endParaRPr>
          </a:p>
        </p:txBody>
      </p:sp>
      <p:sp>
        <p:nvSpPr>
          <p:cNvPr id="11" name="Content Placeholder 2"/>
          <p:cNvSpPr txBox="1">
            <a:spLocks/>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Font typeface="Arial" pitchFamily="34" charset="0"/>
              <a:buNone/>
            </a:pPr>
            <a:r>
              <a:rPr lang="en-US" kern="0" dirty="0"/>
              <a:t>You can include a view component in a view by:</a:t>
            </a:r>
          </a:p>
          <a:p>
            <a:pPr marL="270000"/>
            <a:r>
              <a:rPr lang="en-US" kern="0" dirty="0"/>
              <a:t> using the </a:t>
            </a:r>
            <a:r>
              <a:rPr lang="en-US" b="1" kern="0" dirty="0"/>
              <a:t>@</a:t>
            </a:r>
            <a:r>
              <a:rPr lang="en-US" b="1" kern="0" dirty="0" err="1"/>
              <a:t>Component.InvokeAsync</a:t>
            </a:r>
            <a:r>
              <a:rPr lang="en-US" kern="0" dirty="0"/>
              <a:t> method:</a:t>
            </a:r>
          </a:p>
          <a:p>
            <a:pPr marL="270000"/>
            <a:endParaRPr lang="en-US" kern="0" dirty="0">
              <a:solidFill>
                <a:srgbClr val="00188F"/>
              </a:solidFill>
            </a:endParaRPr>
          </a:p>
          <a:p>
            <a:pPr marL="270000"/>
            <a:endParaRPr lang="en-US" kern="0" dirty="0">
              <a:solidFill>
                <a:schemeClr val="tx1">
                  <a:lumMod val="75000"/>
                  <a:lumOff val="25000"/>
                </a:schemeClr>
              </a:solidFill>
            </a:endParaRPr>
          </a:p>
          <a:p>
            <a:pPr marL="270000"/>
            <a:endParaRPr lang="en-US" kern="0" dirty="0">
              <a:solidFill>
                <a:schemeClr val="tx1">
                  <a:lumMod val="75000"/>
                  <a:lumOff val="25000"/>
                </a:schemeClr>
              </a:solidFill>
            </a:endParaRPr>
          </a:p>
          <a:p>
            <a:pPr marL="270000"/>
            <a:endParaRPr lang="en-US" kern="0" dirty="0">
              <a:solidFill>
                <a:schemeClr val="tx1">
                  <a:lumMod val="75000"/>
                  <a:lumOff val="25000"/>
                </a:schemeClr>
              </a:solidFill>
            </a:endParaRPr>
          </a:p>
          <a:p>
            <a:pPr marL="270000"/>
            <a:r>
              <a:rPr lang="en-US" kern="0" dirty="0">
                <a:solidFill>
                  <a:schemeClr val="tx1">
                    <a:lumMod val="85000"/>
                    <a:lumOff val="15000"/>
                  </a:schemeClr>
                </a:solidFill>
              </a:rPr>
              <a:t> using a tag helper:</a:t>
            </a:r>
          </a:p>
        </p:txBody>
      </p:sp>
      <p:sp>
        <p:nvSpPr>
          <p:cNvPr id="12" name="Rectangle 11"/>
          <p:cNvSpPr/>
          <p:nvPr/>
        </p:nvSpPr>
        <p:spPr>
          <a:xfrm>
            <a:off x="882869" y="2198563"/>
            <a:ext cx="7245747" cy="40011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r>
              <a:rPr lang="en-US" sz="2000" b="0" dirty="0">
                <a:solidFill>
                  <a:schemeClr val="tx1"/>
                </a:solidFill>
                <a:latin typeface="Consolas" panose="020B0609020204030204" pitchFamily="49" charset="0"/>
                <a:cs typeface="Consolas" panose="020B0609020204030204" pitchFamily="49" charset="0"/>
              </a:rPr>
              <a:t>@await </a:t>
            </a:r>
            <a:r>
              <a:rPr lang="en-US" sz="2000" b="0" dirty="0" err="1">
                <a:solidFill>
                  <a:schemeClr val="tx1"/>
                </a:solidFill>
                <a:latin typeface="Consolas" panose="020B0609020204030204" pitchFamily="49" charset="0"/>
                <a:cs typeface="Consolas" panose="020B0609020204030204" pitchFamily="49" charset="0"/>
              </a:rPr>
              <a:t>Component.InvokeAsync</a:t>
            </a:r>
            <a:r>
              <a:rPr lang="en-US" sz="2000" b="0" dirty="0">
                <a:solidFill>
                  <a:schemeClr val="tx1"/>
                </a:solidFill>
                <a:latin typeface="Consolas" panose="020B0609020204030204" pitchFamily="49" charset="0"/>
                <a:cs typeface="Consolas" panose="020B0609020204030204" pitchFamily="49" charset="0"/>
              </a:rPr>
              <a:t>("My")</a:t>
            </a:r>
          </a:p>
        </p:txBody>
      </p:sp>
      <p:sp>
        <p:nvSpPr>
          <p:cNvPr id="13" name="Rectangle 12"/>
          <p:cNvSpPr/>
          <p:nvPr/>
        </p:nvSpPr>
        <p:spPr>
          <a:xfrm>
            <a:off x="2374208" y="3096108"/>
            <a:ext cx="4636718" cy="40011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2000" b="0" dirty="0">
                <a:latin typeface="Segoe UI" panose="020B0502040204020203" pitchFamily="34" charset="0"/>
                <a:cs typeface="Segoe UI" panose="020B0502040204020203" pitchFamily="34" charset="0"/>
              </a:rPr>
              <a:t>some text</a:t>
            </a:r>
            <a:endParaRPr lang="en-GB" sz="2000" b="0" dirty="0">
              <a:latin typeface="Segoe UI" panose="020B0502040204020203" pitchFamily="34" charset="0"/>
              <a:cs typeface="Segoe UI" panose="020B0502040204020203" pitchFamily="34" charset="0"/>
            </a:endParaRPr>
          </a:p>
        </p:txBody>
      </p:sp>
      <p:sp>
        <p:nvSpPr>
          <p:cNvPr id="14" name="Bent Arrow 13"/>
          <p:cNvSpPr/>
          <p:nvPr/>
        </p:nvSpPr>
        <p:spPr bwMode="auto">
          <a:xfrm flipV="1">
            <a:off x="1424934" y="2791492"/>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sp>
        <p:nvSpPr>
          <p:cNvPr id="15" name="Rectangle 14"/>
          <p:cNvSpPr/>
          <p:nvPr/>
        </p:nvSpPr>
        <p:spPr>
          <a:xfrm>
            <a:off x="971659" y="4632339"/>
            <a:ext cx="7245747" cy="40011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defPPr>
              <a:defRPr lang="en-US"/>
            </a:defPPr>
            <a:lvl1pPr algn="l" rtl="0" fontAlgn="base">
              <a:spcBef>
                <a:spcPct val="0"/>
              </a:spcBef>
              <a:spcAft>
                <a:spcPct val="0"/>
              </a:spcAft>
              <a:defRPr b="1" kern="1200">
                <a:solidFill>
                  <a:schemeClr val="lt1"/>
                </a:solidFill>
                <a:latin typeface="+mn-lt"/>
                <a:ea typeface="+mn-ea"/>
                <a:cs typeface="+mn-cs"/>
              </a:defRPr>
            </a:lvl1pPr>
            <a:lvl2pPr marL="457200" algn="l" rtl="0" fontAlgn="base">
              <a:spcBef>
                <a:spcPct val="0"/>
              </a:spcBef>
              <a:spcAft>
                <a:spcPct val="0"/>
              </a:spcAft>
              <a:defRPr b="1" kern="1200">
                <a:solidFill>
                  <a:schemeClr val="lt1"/>
                </a:solidFill>
                <a:latin typeface="+mn-lt"/>
                <a:ea typeface="+mn-ea"/>
                <a:cs typeface="+mn-cs"/>
              </a:defRPr>
            </a:lvl2pPr>
            <a:lvl3pPr marL="914400" algn="l" rtl="0" fontAlgn="base">
              <a:spcBef>
                <a:spcPct val="0"/>
              </a:spcBef>
              <a:spcAft>
                <a:spcPct val="0"/>
              </a:spcAft>
              <a:defRPr b="1" kern="1200">
                <a:solidFill>
                  <a:schemeClr val="lt1"/>
                </a:solidFill>
                <a:latin typeface="+mn-lt"/>
                <a:ea typeface="+mn-ea"/>
                <a:cs typeface="+mn-cs"/>
              </a:defRPr>
            </a:lvl3pPr>
            <a:lvl4pPr marL="1371600" algn="l" rtl="0" fontAlgn="base">
              <a:spcBef>
                <a:spcPct val="0"/>
              </a:spcBef>
              <a:spcAft>
                <a:spcPct val="0"/>
              </a:spcAft>
              <a:defRPr b="1" kern="1200">
                <a:solidFill>
                  <a:schemeClr val="lt1"/>
                </a:solidFill>
                <a:latin typeface="+mn-lt"/>
                <a:ea typeface="+mn-ea"/>
                <a:cs typeface="+mn-cs"/>
              </a:defRPr>
            </a:lvl4pPr>
            <a:lvl5pPr marL="1828800" algn="l"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r>
              <a:rPr lang="en-US" sz="2000" b="0" dirty="0">
                <a:solidFill>
                  <a:schemeClr val="tx1"/>
                </a:solidFill>
                <a:latin typeface="Consolas" panose="020B0609020204030204" pitchFamily="49" charset="0"/>
                <a:cs typeface="Consolas" panose="020B0609020204030204" pitchFamily="49" charset="0"/>
              </a:rPr>
              <a:t>&lt;</a:t>
            </a:r>
            <a:r>
              <a:rPr lang="en-US" sz="2000" b="0" dirty="0" err="1">
                <a:solidFill>
                  <a:schemeClr val="tx1"/>
                </a:solidFill>
                <a:latin typeface="Consolas" panose="020B0609020204030204" pitchFamily="49" charset="0"/>
                <a:cs typeface="Consolas" panose="020B0609020204030204" pitchFamily="49" charset="0"/>
              </a:rPr>
              <a:t>vc:My</a:t>
            </a:r>
            <a:r>
              <a:rPr lang="en-US" sz="2000" b="0" dirty="0">
                <a:solidFill>
                  <a:schemeClr val="tx1"/>
                </a:solidFill>
                <a:latin typeface="Consolas" panose="020B0609020204030204" pitchFamily="49" charset="0"/>
                <a:cs typeface="Consolas" panose="020B0609020204030204" pitchFamily="49" charset="0"/>
              </a:rPr>
              <a:t>&gt;&lt;/</a:t>
            </a:r>
            <a:r>
              <a:rPr lang="en-US" sz="2000" b="0" dirty="0" err="1">
                <a:solidFill>
                  <a:schemeClr val="tx1"/>
                </a:solidFill>
                <a:latin typeface="Consolas" panose="020B0609020204030204" pitchFamily="49" charset="0"/>
                <a:cs typeface="Consolas" panose="020B0609020204030204" pitchFamily="49" charset="0"/>
              </a:rPr>
              <a:t>vc:My</a:t>
            </a:r>
            <a:r>
              <a:rPr lang="en-US" sz="2000" b="0" dirty="0">
                <a:solidFill>
                  <a:schemeClr val="tx1"/>
                </a:solidFill>
                <a:latin typeface="Consolas" panose="020B0609020204030204" pitchFamily="49" charset="0"/>
                <a:cs typeface="Consolas" panose="020B0609020204030204" pitchFamily="49" charset="0"/>
              </a:rPr>
              <a:t>&gt;</a:t>
            </a:r>
          </a:p>
        </p:txBody>
      </p:sp>
      <p:sp>
        <p:nvSpPr>
          <p:cNvPr id="16" name="Rectangle 15"/>
          <p:cNvSpPr/>
          <p:nvPr/>
        </p:nvSpPr>
        <p:spPr>
          <a:xfrm>
            <a:off x="2374208" y="5600510"/>
            <a:ext cx="4636718" cy="400110"/>
          </a:xfrm>
          <a:prstGeom prst="rect">
            <a:avLst/>
          </a:prstGeom>
        </p:spPr>
        <p:txBody>
          <a:bodyPr wrap="squar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2000" b="0" dirty="0">
                <a:latin typeface="Segoe UI" panose="020B0502040204020203" pitchFamily="34" charset="0"/>
                <a:cs typeface="Segoe UI" panose="020B0502040204020203" pitchFamily="34" charset="0"/>
              </a:rPr>
              <a:t>some text</a:t>
            </a:r>
            <a:endParaRPr lang="en-GB" sz="2000" b="0" dirty="0">
              <a:latin typeface="Segoe UI" panose="020B0502040204020203" pitchFamily="34" charset="0"/>
              <a:cs typeface="Segoe UI" panose="020B0502040204020203" pitchFamily="34" charset="0"/>
            </a:endParaRPr>
          </a:p>
        </p:txBody>
      </p:sp>
      <p:sp>
        <p:nvSpPr>
          <p:cNvPr id="17" name="Bent Arrow 16"/>
          <p:cNvSpPr/>
          <p:nvPr/>
        </p:nvSpPr>
        <p:spPr bwMode="auto">
          <a:xfrm flipV="1">
            <a:off x="1481919" y="5244910"/>
            <a:ext cx="736600" cy="711200"/>
          </a:xfrm>
          <a:prstGeom prst="bentArrow">
            <a:avLst/>
          </a:prstGeom>
          <a:solidFill>
            <a:srgbClr val="FF8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5720" rIns="18288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061326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2b355e1d-146b-4fa2-8ae2-6be6053a88f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Invoking View Components with Parameters</a:t>
            </a:r>
            <a:endParaRPr lang="en-IN"/>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b="1" kern="0" dirty="0">
                <a:solidFill>
                  <a:srgbClr val="000000"/>
                </a:solidFill>
              </a:rPr>
              <a:t>A view component that gets a parameter:</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public </a:t>
            </a:r>
            <a:r>
              <a:rPr lang="en-US" sz="1400" kern="0" dirty="0" err="1">
                <a:solidFill>
                  <a:srgbClr val="000000"/>
                </a:solidFill>
                <a:latin typeface="Consolas" panose="020B0609020204030204" pitchFamily="49" charset="0"/>
                <a:cs typeface="Consolas" panose="020B0609020204030204" pitchFamily="49" charset="0"/>
              </a:rPr>
              <a:t>async</a:t>
            </a:r>
            <a:r>
              <a:rPr lang="en-US" sz="1400" kern="0" dirty="0">
                <a:solidFill>
                  <a:srgbClr val="000000"/>
                </a:solidFill>
                <a:latin typeface="Consolas" panose="020B0609020204030204" pitchFamily="49" charset="0"/>
                <a:cs typeface="Consolas" panose="020B0609020204030204" pitchFamily="49" charset="0"/>
              </a:rPr>
              <a:t> Task&lt;</a:t>
            </a:r>
            <a:r>
              <a:rPr lang="en-US" sz="1400" kern="0" dirty="0" err="1">
                <a:solidFill>
                  <a:srgbClr val="000000"/>
                </a:solidFill>
                <a:latin typeface="Consolas" panose="020B0609020204030204" pitchFamily="49" charset="0"/>
                <a:cs typeface="Consolas" panose="020B0609020204030204" pitchFamily="49" charset="0"/>
              </a:rPr>
              <a:t>IViewComponentResult</a:t>
            </a:r>
            <a:r>
              <a:rPr lang="en-US" sz="1400" kern="0" dirty="0">
                <a:solidFill>
                  <a:srgbClr val="000000"/>
                </a:solidFill>
                <a:latin typeface="Consolas" panose="020B0609020204030204" pitchFamily="49" charset="0"/>
                <a:cs typeface="Consolas" panose="020B0609020204030204" pitchFamily="49" charset="0"/>
              </a:rPr>
              <a:t>&gt; </a:t>
            </a:r>
            <a:r>
              <a:rPr lang="en-US" sz="1400" kern="0" dirty="0" err="1">
                <a:solidFill>
                  <a:srgbClr val="000000"/>
                </a:solidFill>
                <a:latin typeface="Consolas" panose="020B0609020204030204" pitchFamily="49" charset="0"/>
                <a:cs typeface="Consolas" panose="020B0609020204030204" pitchFamily="49" charset="0"/>
              </a:rPr>
              <a:t>InvokeAsync</a:t>
            </a:r>
            <a:r>
              <a:rPr lang="en-US" sz="1400" kern="0" dirty="0">
                <a:solidFill>
                  <a:srgbClr val="000000"/>
                </a:solidFill>
                <a:latin typeface="Consolas" panose="020B0609020204030204" pitchFamily="49" charset="0"/>
                <a:cs typeface="Consolas" panose="020B0609020204030204" pitchFamily="49" charset="0"/>
              </a:rPr>
              <a:t>(</a:t>
            </a:r>
            <a:r>
              <a:rPr lang="en-US" sz="1400" kern="0" dirty="0" err="1">
                <a:solidFill>
                  <a:srgbClr val="000000"/>
                </a:solidFill>
                <a:latin typeface="Consolas" panose="020B0609020204030204" pitchFamily="49" charset="0"/>
                <a:cs typeface="Consolas" panose="020B0609020204030204" pitchFamily="49" charset="0"/>
              </a:rPr>
              <a:t>int</a:t>
            </a:r>
            <a:r>
              <a:rPr lang="en-US" sz="1400" kern="0" dirty="0">
                <a:solidFill>
                  <a:srgbClr val="000000"/>
                </a:solidFill>
                <a:latin typeface="Consolas" panose="020B0609020204030204" pitchFamily="49" charset="0"/>
                <a:cs typeface="Consolas" panose="020B0609020204030204" pitchFamily="49" charset="0"/>
              </a:rPr>
              <a:t> </a:t>
            </a:r>
            <a:r>
              <a:rPr lang="en-US" sz="1400" kern="0" dirty="0" err="1">
                <a:solidFill>
                  <a:srgbClr val="000000"/>
                </a:solidFill>
                <a:latin typeface="Consolas" panose="020B0609020204030204" pitchFamily="49" charset="0"/>
                <a:cs typeface="Consolas" panose="020B0609020204030204" pitchFamily="49" charset="0"/>
              </a:rPr>
              <a:t>param</a:t>
            </a:r>
            <a:r>
              <a:rPr lang="en-US" sz="14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a:t>
            </a:r>
            <a:r>
              <a:rPr lang="en-US" sz="1400" kern="0" dirty="0" err="1">
                <a:solidFill>
                  <a:srgbClr val="000000"/>
                </a:solidFill>
                <a:latin typeface="Consolas" panose="020B0609020204030204" pitchFamily="49" charset="0"/>
                <a:cs typeface="Consolas" panose="020B0609020204030204" pitchFamily="49" charset="0"/>
              </a:rPr>
              <a:t>int</a:t>
            </a:r>
            <a:r>
              <a:rPr lang="en-US" sz="1400" kern="0" dirty="0">
                <a:solidFill>
                  <a:srgbClr val="000000"/>
                </a:solidFill>
                <a:latin typeface="Consolas" panose="020B0609020204030204" pitchFamily="49" charset="0"/>
                <a:cs typeface="Consolas" panose="020B0609020204030204" pitchFamily="49" charset="0"/>
              </a:rPr>
              <a:t> id = await </a:t>
            </a:r>
            <a:r>
              <a:rPr lang="en-US" sz="1400" kern="0" dirty="0" err="1">
                <a:solidFill>
                  <a:srgbClr val="000000"/>
                </a:solidFill>
                <a:latin typeface="Consolas" panose="020B0609020204030204" pitchFamily="49" charset="0"/>
                <a:cs typeface="Consolas" panose="020B0609020204030204" pitchFamily="49" charset="0"/>
              </a:rPr>
              <a:t>SomeOperationAsync</a:t>
            </a:r>
            <a:r>
              <a:rPr lang="en-US" sz="1400" kern="0" dirty="0">
                <a:solidFill>
                  <a:srgbClr val="000000"/>
                </a:solidFill>
                <a:latin typeface="Consolas" panose="020B0609020204030204" pitchFamily="49" charset="0"/>
                <a:cs typeface="Consolas" panose="020B0609020204030204" pitchFamily="49" charset="0"/>
              </a:rPr>
              <a:t>(</a:t>
            </a:r>
            <a:r>
              <a:rPr lang="en-US" sz="1400" kern="0" dirty="0" err="1">
                <a:solidFill>
                  <a:srgbClr val="000000"/>
                </a:solidFill>
                <a:latin typeface="Consolas" panose="020B0609020204030204" pitchFamily="49" charset="0"/>
                <a:cs typeface="Consolas" panose="020B0609020204030204" pitchFamily="49" charset="0"/>
              </a:rPr>
              <a:t>param</a:t>
            </a:r>
            <a:r>
              <a:rPr lang="en-US" sz="14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    return View("Default", id);</a:t>
            </a: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t>
            </a:r>
          </a:p>
          <a:p>
            <a:pPr marL="0" lvl="0" indent="0">
              <a:buNone/>
            </a:pPr>
            <a:endParaRPr lang="en-US" kern="0" dirty="0">
              <a:solidFill>
                <a:srgbClr val="000000"/>
              </a:solidFill>
            </a:endParaRPr>
          </a:p>
          <a:p>
            <a:pPr lvl="0"/>
            <a:r>
              <a:rPr lang="en-US" b="1" kern="0" dirty="0">
                <a:solidFill>
                  <a:srgbClr val="000000"/>
                </a:solidFill>
              </a:rPr>
              <a:t>Pass a parameter to the view component: </a:t>
            </a:r>
          </a:p>
          <a:p>
            <a:pPr marL="0" lvl="0" indent="0">
              <a:buNone/>
            </a:pPr>
            <a:endParaRPr lang="en-US" sz="1800" kern="0" dirty="0">
              <a:solidFill>
                <a:srgbClr val="000000"/>
              </a:solidFill>
              <a:latin typeface="Consolas" panose="020B0609020204030204" pitchFamily="49" charset="0"/>
              <a:cs typeface="Consolas" panose="020B0609020204030204" pitchFamily="49" charset="0"/>
            </a:endParaRPr>
          </a:p>
          <a:p>
            <a:pPr marL="284163" lvl="1" indent="0">
              <a:buNone/>
            </a:pPr>
            <a:r>
              <a:rPr lang="en-US" sz="1400" kern="0" dirty="0">
                <a:solidFill>
                  <a:srgbClr val="000000"/>
                </a:solidFill>
                <a:latin typeface="Consolas" panose="020B0609020204030204" pitchFamily="49" charset="0"/>
                <a:cs typeface="Consolas" panose="020B0609020204030204" pitchFamily="49" charset="0"/>
              </a:rPr>
              <a:t>@await </a:t>
            </a:r>
            <a:r>
              <a:rPr lang="en-US" sz="1400" kern="0" dirty="0" err="1">
                <a:solidFill>
                  <a:srgbClr val="000000"/>
                </a:solidFill>
                <a:latin typeface="Consolas" panose="020B0609020204030204" pitchFamily="49" charset="0"/>
                <a:cs typeface="Consolas" panose="020B0609020204030204" pitchFamily="49" charset="0"/>
              </a:rPr>
              <a:t>Component.InvokeAsync</a:t>
            </a:r>
            <a:r>
              <a:rPr lang="en-US" sz="1400" kern="0" dirty="0">
                <a:solidFill>
                  <a:srgbClr val="000000"/>
                </a:solidFill>
                <a:latin typeface="Consolas" panose="020B0609020204030204" pitchFamily="49" charset="0"/>
                <a:cs typeface="Consolas" panose="020B0609020204030204" pitchFamily="49" charset="0"/>
              </a:rPr>
              <a:t>("My", 5)</a:t>
            </a:r>
          </a:p>
        </p:txBody>
      </p:sp>
    </p:spTree>
    <p:extLst>
      <p:ext uri="{BB962C8B-B14F-4D97-AF65-F5344CB8AC3E}">
        <p14:creationId xmlns:p14="http://schemas.microsoft.com/office/powerpoint/2010/main" val="731034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b73db840-a64e-41c2-93f7-0feabd5eed83">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9186133" cy="740664"/>
          </a:xfrm>
        </p:spPr>
        <p:txBody>
          <a:bodyPr/>
          <a:lstStyle/>
          <a:p>
            <a:r>
              <a:rPr lang="en-US" dirty="0"/>
              <a:t>Demonstration: How to Create and Use View Components</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kern="0" dirty="0">
                <a:solidFill>
                  <a:srgbClr val="000000"/>
                </a:solidFill>
              </a:rPr>
              <a:t>Add a view component class to an MVC application</a:t>
            </a:r>
          </a:p>
          <a:p>
            <a:r>
              <a:rPr lang="en-US" kern="0" dirty="0">
                <a:solidFill>
                  <a:srgbClr val="000000"/>
                </a:solidFill>
              </a:rPr>
              <a:t>Add a view component view to an MVC application</a:t>
            </a:r>
          </a:p>
          <a:p>
            <a:r>
              <a:rPr lang="en-US" kern="0" dirty="0">
                <a:solidFill>
                  <a:srgbClr val="000000"/>
                </a:solidFill>
              </a:rPr>
              <a:t>Embed the view component in a view</a:t>
            </a:r>
          </a:p>
        </p:txBody>
      </p:sp>
    </p:spTree>
    <p:extLst>
      <p:ext uri="{BB962C8B-B14F-4D97-AF65-F5344CB8AC3E}">
        <p14:creationId xmlns:p14="http://schemas.microsoft.com/office/powerpoint/2010/main" val="20610440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a78524f4-f525-4971-9089-e4c6054d3a9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Developing Views</a:t>
            </a:r>
          </a:p>
        </p:txBody>
      </p:sp>
      <p:sp>
        <p:nvSpPr>
          <p:cNvPr id="3" name="Text Placeholder 2"/>
          <p:cNvSpPr>
            <a:spLocks noGrp="1"/>
          </p:cNvSpPr>
          <p:nvPr>
            <p:ph type="body" idx="1"/>
          </p:nvPr>
        </p:nvSpPr>
        <p:spPr/>
        <p:txBody>
          <a:bodyPr/>
          <a:lstStyle/>
          <a:p>
            <a:r>
              <a:rPr lang="en-US"/>
              <a:t>Exercise 1: Adding Views to an MVC Application
Exercise 2: Adding a Partial View
Exercise 3: Adding a View Component</a:t>
            </a:r>
            <a:endParaRPr lang="en-IN"/>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IN" sz="2800" dirty="0">
                <a:latin typeface="Segoe UI" panose="020B0502040204020203" pitchFamily="34" charset="0"/>
              </a:rPr>
              <a:t>Estimated Time: 60 minutes</a:t>
            </a:r>
          </a:p>
        </p:txBody>
      </p:sp>
    </p:spTree>
    <p:extLst>
      <p:ext uri="{BB962C8B-B14F-4D97-AF65-F5344CB8AC3E}">
        <p14:creationId xmlns:p14="http://schemas.microsoft.com/office/powerpoint/2010/main" val="1246559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spTree>
    <p:extLst>
      <p:ext uri="{BB962C8B-B14F-4D97-AF65-F5344CB8AC3E}">
        <p14:creationId xmlns:p14="http://schemas.microsoft.com/office/powerpoint/2010/main" val="1743411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Creating Views with Razor Syntax</a:t>
            </a:r>
            <a:endParaRPr lang="en-IN" dirty="0"/>
          </a:p>
        </p:txBody>
      </p:sp>
      <p:sp>
        <p:nvSpPr>
          <p:cNvPr id="3" name="Text Placeholder 2"/>
          <p:cNvSpPr>
            <a:spLocks noGrp="1"/>
          </p:cNvSpPr>
          <p:nvPr>
            <p:ph type="body" idx="1"/>
          </p:nvPr>
        </p:nvSpPr>
        <p:spPr/>
        <p:txBody>
          <a:bodyPr/>
          <a:lstStyle/>
          <a:p>
            <a:r>
              <a:rPr lang="en-US" dirty="0"/>
              <a:t>Adding Views
Differentiating Server-Side Code from HTML
Features of the Razor Syntax
Demonstration: How to Use the Razor Syntax
Alternative View Engines
Dependency Injection into Views</a:t>
            </a:r>
            <a:endParaRPr lang="en-IN" dirty="0"/>
          </a:p>
        </p:txBody>
      </p:sp>
    </p:spTree>
    <p:extLst>
      <p:ext uri="{BB962C8B-B14F-4D97-AF65-F5344CB8AC3E}">
        <p14:creationId xmlns:p14="http://schemas.microsoft.com/office/powerpoint/2010/main" val="3325300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Lab Scenario107261662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Scenario</a:t>
            </a:r>
          </a:p>
        </p:txBody>
      </p:sp>
      <p:sp>
        <p:nvSpPr>
          <p:cNvPr id="4" name="TextBox 3"/>
          <p:cNvSpPr txBox="1"/>
          <p:nvPr/>
        </p:nvSpPr>
        <p:spPr>
          <a:xfrm>
            <a:off x="458788" y="1021215"/>
            <a:ext cx="8119156" cy="1569660"/>
          </a:xfrm>
          <a:prstGeom prst="rect">
            <a:avLst/>
          </a:prstGeom>
          <a:noFill/>
        </p:spPr>
        <p:txBody>
          <a:bodyPr vert="horz" wrap="square" rtlCol="0">
            <a:spAutoFit/>
          </a:bodyPr>
          <a:lstStyle/>
          <a:p>
            <a:pPr>
              <a:spcBef>
                <a:spcPts val="600"/>
              </a:spcBef>
            </a:pPr>
            <a:r>
              <a:rPr lang="en-IN" sz="2400" dirty="0">
                <a:effectLst/>
                <a:latin typeface="Segoe UI" panose="020B0502040204020203" pitchFamily="34" charset="0"/>
                <a:ea typeface="Calibri" panose="020F0502020204030204" pitchFamily="34" charset="0"/>
                <a:cs typeface="Times New Roman" panose="02020603050405020304" pitchFamily="18" charset="0"/>
              </a:rPr>
              <a:t>To construct the user interface of a city's web application, your development team decided to add views. You have been asked to create the views to render a response to a browser.</a:t>
            </a:r>
            <a:endParaRPr lang="en-IN" sz="2400" dirty="0">
              <a:latin typeface="Segoe UI" panose="020B0502040204020203" pitchFamily="34" charset="0"/>
            </a:endParaRPr>
          </a:p>
        </p:txBody>
      </p:sp>
    </p:spTree>
    <p:extLst>
      <p:ext uri="{BB962C8B-B14F-4D97-AF65-F5344CB8AC3E}">
        <p14:creationId xmlns:p14="http://schemas.microsoft.com/office/powerpoint/2010/main" val="698058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bb1a7c50-b8a8-40a7-85db-59081cad6e6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Lab Review</a:t>
            </a:r>
          </a:p>
        </p:txBody>
      </p:sp>
      <p:sp>
        <p:nvSpPr>
          <p:cNvPr id="3" name="Text Placeholder 2"/>
          <p:cNvSpPr>
            <a:spLocks noGrp="1"/>
          </p:cNvSpPr>
          <p:nvPr>
            <p:ph type="body" idx="1"/>
          </p:nvPr>
        </p:nvSpPr>
        <p:spPr/>
        <p:txBody>
          <a:bodyPr/>
          <a:lstStyle/>
          <a:p>
            <a:r>
              <a:rPr lang="en-US" sz="2400" dirty="0"/>
              <a:t>A member of your team accidently deleted the _</a:t>
            </a:r>
            <a:r>
              <a:rPr lang="en-US" sz="2400" b="1" dirty="0" err="1"/>
              <a:t>ViewImports.cshtml</a:t>
            </a:r>
            <a:r>
              <a:rPr lang="en-US" sz="2400" dirty="0"/>
              <a:t> file. What will be the impact of this deletion?
You are asked to replace the tag helper that is used in the </a:t>
            </a:r>
            <a:r>
              <a:rPr lang="en-US" sz="2400" b="1" dirty="0" err="1"/>
              <a:t>ShowDataForCity.cshtml</a:t>
            </a:r>
            <a:r>
              <a:rPr lang="en-US" sz="2400" dirty="0"/>
              <a:t> file with an HTML helper. The MVC application’s behavior should not be changed. What should you do?</a:t>
            </a:r>
            <a:endParaRPr lang="en-IN" sz="2400" dirty="0"/>
          </a:p>
        </p:txBody>
      </p:sp>
    </p:spTree>
    <p:extLst>
      <p:ext uri="{BB962C8B-B14F-4D97-AF65-F5344CB8AC3E}">
        <p14:creationId xmlns:p14="http://schemas.microsoft.com/office/powerpoint/2010/main" val="33044930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Module Review and Takeaways</a:t>
            </a:r>
          </a:p>
        </p:txBody>
      </p:sp>
      <p:sp>
        <p:nvSpPr>
          <p:cNvPr id="3" name="Text Placeholder 2"/>
          <p:cNvSpPr>
            <a:spLocks noGrp="1"/>
          </p:cNvSpPr>
          <p:nvPr>
            <p:ph type="body" idx="1"/>
          </p:nvPr>
        </p:nvSpPr>
        <p:spPr/>
        <p:txBody>
          <a:bodyPr/>
          <a:lstStyle/>
          <a:p>
            <a:r>
              <a:rPr lang="en-US" dirty="0"/>
              <a:t>Review Question
Best Practices
Common Issues and Troubleshooting Tips</a:t>
            </a:r>
            <a:endParaRPr lang="en-IN" dirty="0"/>
          </a:p>
        </p:txBody>
      </p:sp>
    </p:spTree>
    <p:extLst>
      <p:ext uri="{BB962C8B-B14F-4D97-AF65-F5344CB8AC3E}">
        <p14:creationId xmlns:p14="http://schemas.microsoft.com/office/powerpoint/2010/main" val="2441550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Adding Views</a:t>
            </a:r>
          </a:p>
        </p:txBody>
      </p:sp>
      <p:sp>
        <p:nvSpPr>
          <p:cNvPr id="4" name="Content Placeholder 1"/>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Views handle the presentation logic </a:t>
            </a:r>
          </a:p>
          <a:p>
            <a:pPr lvl="0"/>
            <a:r>
              <a:rPr lang="en-US" kern="0" dirty="0">
                <a:solidFill>
                  <a:srgbClr val="000000"/>
                </a:solidFill>
              </a:rPr>
              <a:t>View files have a .</a:t>
            </a:r>
            <a:r>
              <a:rPr lang="en-US" kern="0" dirty="0" err="1">
                <a:solidFill>
                  <a:srgbClr val="000000"/>
                </a:solidFill>
              </a:rPr>
              <a:t>cshtml</a:t>
            </a:r>
            <a:r>
              <a:rPr lang="en-US" kern="0" dirty="0">
                <a:solidFill>
                  <a:srgbClr val="000000"/>
                </a:solidFill>
              </a:rPr>
              <a:t> extension</a:t>
            </a:r>
          </a:p>
          <a:p>
            <a:pPr lvl="0"/>
            <a:r>
              <a:rPr lang="en-US" kern="0" dirty="0">
                <a:solidFill>
                  <a:srgbClr val="000000"/>
                </a:solidFill>
              </a:rPr>
              <a:t>Within a controller, you can use the </a:t>
            </a:r>
            <a:r>
              <a:rPr lang="en-US" b="1" kern="0" dirty="0">
                <a:solidFill>
                  <a:srgbClr val="000000"/>
                </a:solidFill>
              </a:rPr>
              <a:t>View</a:t>
            </a:r>
            <a:r>
              <a:rPr lang="en-US" kern="0" dirty="0">
                <a:solidFill>
                  <a:srgbClr val="000000"/>
                </a:solidFill>
              </a:rPr>
              <a:t> method</a:t>
            </a:r>
          </a:p>
          <a:p>
            <a:pPr marL="0" lvl="0" indent="0">
              <a:buNone/>
            </a:pPr>
            <a:endParaRPr lang="en-US" kern="0" dirty="0">
              <a:solidFill>
                <a:srgbClr val="000000"/>
              </a:solidFill>
            </a:endParaRPr>
          </a:p>
          <a:p>
            <a:pPr marL="0" lvl="0" indent="0">
              <a:buNone/>
            </a:pPr>
            <a:r>
              <a:rPr lang="en-US" sz="2000" kern="0" dirty="0">
                <a:solidFill>
                  <a:srgbClr val="000000"/>
                </a:solidFill>
                <a:latin typeface="Consolas" panose="020B0609020204030204" pitchFamily="49" charset="0"/>
              </a:rPr>
              <a:t>    public class </a:t>
            </a:r>
            <a:r>
              <a:rPr lang="en-US" sz="2000" kern="0" dirty="0" err="1">
                <a:solidFill>
                  <a:srgbClr val="000000"/>
                </a:solidFill>
                <a:latin typeface="Consolas" panose="020B0609020204030204" pitchFamily="49" charset="0"/>
              </a:rPr>
              <a:t>ProductController</a:t>
            </a:r>
            <a:r>
              <a:rPr lang="en-US" sz="2000" kern="0" dirty="0">
                <a:solidFill>
                  <a:srgbClr val="000000"/>
                </a:solidFill>
                <a:latin typeface="Consolas" panose="020B0609020204030204" pitchFamily="49" charset="0"/>
              </a:rPr>
              <a:t> : Controller</a:t>
            </a:r>
          </a:p>
          <a:p>
            <a:pPr marL="0" lvl="0" indent="0">
              <a:buNone/>
            </a:pPr>
            <a:r>
              <a:rPr lang="en-US" sz="2000" kern="0" dirty="0">
                <a:solidFill>
                  <a:srgbClr val="000000"/>
                </a:solidFill>
                <a:latin typeface="Consolas" panose="020B0609020204030204" pitchFamily="49" charset="0"/>
              </a:rPr>
              <a:t>    {</a:t>
            </a:r>
          </a:p>
          <a:p>
            <a:pPr marL="0" lvl="0" indent="0">
              <a:buNone/>
            </a:pPr>
            <a:r>
              <a:rPr lang="en-US" sz="2000" kern="0" dirty="0">
                <a:solidFill>
                  <a:srgbClr val="000000"/>
                </a:solidFill>
                <a:latin typeface="Consolas" panose="020B0609020204030204" pitchFamily="49" charset="0"/>
              </a:rPr>
              <a:t>        public </a:t>
            </a:r>
            <a:r>
              <a:rPr lang="en-US" sz="2000" kern="0" dirty="0" err="1">
                <a:solidFill>
                  <a:srgbClr val="000000"/>
                </a:solidFill>
                <a:latin typeface="Consolas" panose="020B0609020204030204" pitchFamily="49" charset="0"/>
              </a:rPr>
              <a:t>IActionResult</a:t>
            </a:r>
            <a:r>
              <a:rPr lang="en-US" sz="2000" kern="0" dirty="0">
                <a:solidFill>
                  <a:srgbClr val="000000"/>
                </a:solidFill>
                <a:latin typeface="Consolas" panose="020B0609020204030204" pitchFamily="49" charset="0"/>
              </a:rPr>
              <a:t> Index()</a:t>
            </a:r>
          </a:p>
          <a:p>
            <a:pPr marL="0" lvl="0" indent="0">
              <a:buNone/>
            </a:pPr>
            <a:r>
              <a:rPr lang="en-US" sz="2000" kern="0" dirty="0">
                <a:solidFill>
                  <a:srgbClr val="000000"/>
                </a:solidFill>
                <a:latin typeface="Consolas" panose="020B0609020204030204" pitchFamily="49" charset="0"/>
              </a:rPr>
              <a:t>        {</a:t>
            </a:r>
          </a:p>
          <a:p>
            <a:pPr marL="0" lvl="0" indent="0">
              <a:buNone/>
            </a:pPr>
            <a:r>
              <a:rPr lang="en-US" sz="2000" kern="0" dirty="0">
                <a:solidFill>
                  <a:srgbClr val="000000"/>
                </a:solidFill>
                <a:latin typeface="Consolas" panose="020B0609020204030204" pitchFamily="49" charset="0"/>
              </a:rPr>
              <a:t>            return View();</a:t>
            </a:r>
          </a:p>
          <a:p>
            <a:pPr marL="0" lvl="0" indent="0">
              <a:buNone/>
            </a:pPr>
            <a:r>
              <a:rPr lang="en-US" sz="2000" kern="0" dirty="0">
                <a:solidFill>
                  <a:srgbClr val="000000"/>
                </a:solidFill>
                <a:latin typeface="Consolas" panose="020B0609020204030204" pitchFamily="49" charset="0"/>
              </a:rPr>
              <a:t>        }</a:t>
            </a:r>
          </a:p>
          <a:p>
            <a:pPr marL="0" lvl="0" indent="0">
              <a:buNone/>
            </a:pPr>
            <a:r>
              <a:rPr lang="en-US" sz="2000" kern="0" dirty="0">
                <a:solidFill>
                  <a:srgbClr val="000000"/>
                </a:solidFill>
                <a:latin typeface="Consolas" panose="020B0609020204030204" pitchFamily="49" charset="0"/>
              </a:rPr>
              <a:t>    }</a:t>
            </a:r>
          </a:p>
          <a:p>
            <a:pPr marL="0" lvl="0" indent="0">
              <a:buNone/>
            </a:pPr>
            <a:r>
              <a:rPr lang="en-US" kern="0" dirty="0">
                <a:solidFill>
                  <a:srgbClr val="000000"/>
                </a:solidFill>
              </a:rPr>
              <a:t> </a:t>
            </a:r>
          </a:p>
        </p:txBody>
      </p:sp>
    </p:spTree>
    <p:extLst>
      <p:ext uri="{BB962C8B-B14F-4D97-AF65-F5344CB8AC3E}">
        <p14:creationId xmlns:p14="http://schemas.microsoft.com/office/powerpoint/2010/main" val="3607056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Differentiating Server-Side Code from HTML</a:t>
            </a:r>
          </a:p>
        </p:txBody>
      </p:sp>
      <p:sp>
        <p:nvSpPr>
          <p:cNvPr id="4" name="Content Placeholder 2"/>
          <p:cNvSpPr txBox="1">
            <a:spLocks/>
          </p:cNvSpPr>
          <p:nvPr/>
        </p:nvSpPr>
        <p:spPr>
          <a:xfrm>
            <a:off x="458788" y="1021214"/>
            <a:ext cx="8119156" cy="5551863"/>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Razor identifies server-side code by looking for the </a:t>
            </a:r>
            <a:r>
              <a:rPr lang="en-US" b="1" kern="0" dirty="0">
                <a:solidFill>
                  <a:srgbClr val="000000"/>
                </a:solidFill>
              </a:rPr>
              <a:t>@</a:t>
            </a:r>
            <a:r>
              <a:rPr lang="en-US" kern="0" dirty="0">
                <a:solidFill>
                  <a:srgbClr val="000000"/>
                </a:solidFill>
              </a:rPr>
              <a:t> symbol</a:t>
            </a:r>
          </a:p>
          <a:p>
            <a:pPr lvl="0"/>
            <a:r>
              <a:rPr lang="en-US" kern="0" dirty="0">
                <a:solidFill>
                  <a:srgbClr val="000000"/>
                </a:solidFill>
              </a:rPr>
              <a:t>Razor distinguishes the server-side code from the HTML content that is sent to the browser unchanged</a:t>
            </a:r>
          </a:p>
          <a:p>
            <a:pPr marL="0" lvl="0" indent="0">
              <a:buNone/>
            </a:pPr>
            <a:endParaRPr lang="en-US" kern="0" dirty="0">
              <a:solidFill>
                <a:srgbClr val="000000"/>
              </a:solidFill>
            </a:endParaRP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&lt;body&gt;</a:t>
            </a: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    @for (</a:t>
            </a:r>
            <a:r>
              <a:rPr lang="en-US" sz="2000" kern="0" dirty="0" err="1">
                <a:solidFill>
                  <a:srgbClr val="000000"/>
                </a:solidFill>
                <a:latin typeface="Consolas" panose="020B0609020204030204" pitchFamily="49" charset="0"/>
                <a:cs typeface="Consolas" panose="020B0609020204030204" pitchFamily="49" charset="0"/>
              </a:rPr>
              <a:t>int</a:t>
            </a:r>
            <a:r>
              <a:rPr lang="en-US" sz="2000" kern="0" dirty="0">
                <a:solidFill>
                  <a:srgbClr val="000000"/>
                </a:solidFill>
                <a:latin typeface="Consolas" panose="020B0609020204030204" pitchFamily="49" charset="0"/>
                <a:cs typeface="Consolas" panose="020B0609020204030204" pitchFamily="49" charset="0"/>
              </a:rPr>
              <a:t> </a:t>
            </a:r>
            <a:r>
              <a:rPr lang="en-US" sz="2000" kern="0" dirty="0" err="1">
                <a:solidFill>
                  <a:srgbClr val="000000"/>
                </a:solidFill>
                <a:latin typeface="Consolas" panose="020B0609020204030204" pitchFamily="49" charset="0"/>
                <a:cs typeface="Consolas" panose="020B0609020204030204" pitchFamily="49" charset="0"/>
              </a:rPr>
              <a:t>i</a:t>
            </a:r>
            <a:r>
              <a:rPr lang="en-US" sz="2000" kern="0" dirty="0">
                <a:solidFill>
                  <a:srgbClr val="000000"/>
                </a:solidFill>
                <a:latin typeface="Consolas" panose="020B0609020204030204" pitchFamily="49" charset="0"/>
                <a:cs typeface="Consolas" panose="020B0609020204030204" pitchFamily="49" charset="0"/>
              </a:rPr>
              <a:t> = 0; </a:t>
            </a:r>
            <a:r>
              <a:rPr lang="en-US" sz="2000" kern="0" dirty="0" err="1">
                <a:solidFill>
                  <a:srgbClr val="000000"/>
                </a:solidFill>
                <a:latin typeface="Consolas" panose="020B0609020204030204" pitchFamily="49" charset="0"/>
                <a:cs typeface="Consolas" panose="020B0609020204030204" pitchFamily="49" charset="0"/>
              </a:rPr>
              <a:t>i</a:t>
            </a:r>
            <a:r>
              <a:rPr lang="en-US" sz="2000" kern="0" dirty="0">
                <a:solidFill>
                  <a:srgbClr val="000000"/>
                </a:solidFill>
                <a:latin typeface="Consolas" panose="020B0609020204030204" pitchFamily="49" charset="0"/>
                <a:cs typeface="Consolas" panose="020B0609020204030204" pitchFamily="49" charset="0"/>
              </a:rPr>
              <a:t> &lt; 5; </a:t>
            </a:r>
            <a:r>
              <a:rPr lang="en-US" sz="2000" kern="0" dirty="0" err="1">
                <a:solidFill>
                  <a:srgbClr val="000000"/>
                </a:solidFill>
                <a:latin typeface="Consolas" panose="020B0609020204030204" pitchFamily="49" charset="0"/>
                <a:cs typeface="Consolas" panose="020B0609020204030204" pitchFamily="49" charset="0"/>
              </a:rPr>
              <a:t>i</a:t>
            </a:r>
            <a:r>
              <a:rPr lang="en-US" sz="2000" kern="0" dirty="0">
                <a:solidFill>
                  <a:srgbClr val="000000"/>
                </a:solidFill>
                <a:latin typeface="Consolas" panose="020B0609020204030204" pitchFamily="49" charset="0"/>
                <a:cs typeface="Consolas" panose="020B0609020204030204" pitchFamily="49" charset="0"/>
              </a:rPr>
              <a:t>++)</a:t>
            </a: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    {</a:t>
            </a: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        &lt;span&gt;@</a:t>
            </a:r>
            <a:r>
              <a:rPr lang="en-US" sz="2000" kern="0" dirty="0" err="1">
                <a:solidFill>
                  <a:srgbClr val="000000"/>
                </a:solidFill>
                <a:latin typeface="Consolas" panose="020B0609020204030204" pitchFamily="49" charset="0"/>
                <a:cs typeface="Consolas" panose="020B0609020204030204" pitchFamily="49" charset="0"/>
              </a:rPr>
              <a:t>i</a:t>
            </a:r>
            <a:r>
              <a:rPr lang="en-US" sz="2000" kern="0" dirty="0">
                <a:solidFill>
                  <a:srgbClr val="000000"/>
                </a:solidFill>
                <a:latin typeface="Consolas" panose="020B0609020204030204" pitchFamily="49" charset="0"/>
                <a:cs typeface="Consolas" panose="020B0609020204030204" pitchFamily="49" charset="0"/>
              </a:rPr>
              <a:t>&lt;/span&gt;</a:t>
            </a: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    }</a:t>
            </a:r>
          </a:p>
          <a:p>
            <a:pPr marL="284163" lvl="1" indent="0">
              <a:buNone/>
            </a:pPr>
            <a:r>
              <a:rPr lang="en-US" sz="2000" kern="0" dirty="0">
                <a:solidFill>
                  <a:srgbClr val="000000"/>
                </a:solidFill>
                <a:latin typeface="Consolas" panose="020B0609020204030204" pitchFamily="49" charset="0"/>
                <a:cs typeface="Consolas" panose="020B0609020204030204" pitchFamily="49" charset="0"/>
              </a:rPr>
              <a:t>&lt;/body&gt;</a:t>
            </a:r>
          </a:p>
          <a:p>
            <a:pPr marL="0" lvl="0" indent="0">
              <a:buNone/>
            </a:pPr>
            <a:endParaRPr lang="en-US" kern="0" dirty="0">
              <a:solidFill>
                <a:srgbClr val="000000"/>
              </a:solidFill>
            </a:endParaRPr>
          </a:p>
        </p:txBody>
      </p:sp>
    </p:spTree>
    <p:extLst>
      <p:ext uri="{BB962C8B-B14F-4D97-AF65-F5344CB8AC3E}">
        <p14:creationId xmlns:p14="http://schemas.microsoft.com/office/powerpoint/2010/main" val="475229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2f121a76-9426-4c61-a7f4-a358a09de65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t>Using the @ Symbol</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Razor syntax, the </a:t>
            </a:r>
            <a:r>
              <a:rPr lang="en-US" b="1" kern="0" dirty="0">
                <a:solidFill>
                  <a:srgbClr val="000000"/>
                </a:solidFill>
              </a:rPr>
              <a:t>@</a:t>
            </a:r>
            <a:r>
              <a:rPr lang="en-US" kern="0" dirty="0">
                <a:solidFill>
                  <a:srgbClr val="000000"/>
                </a:solidFill>
              </a:rPr>
              <a:t> symbol has various uses. You can:</a:t>
            </a:r>
          </a:p>
          <a:p>
            <a:r>
              <a:rPr lang="en-US" sz="3000" kern="0" dirty="0">
                <a:solidFill>
                  <a:srgbClr val="000000"/>
                </a:solidFill>
              </a:rPr>
              <a:t>Use </a:t>
            </a:r>
            <a:r>
              <a:rPr lang="en-US" sz="3000" b="1" kern="0" dirty="0">
                <a:solidFill>
                  <a:srgbClr val="000000"/>
                </a:solidFill>
              </a:rPr>
              <a:t>@</a:t>
            </a:r>
            <a:r>
              <a:rPr lang="en-US" sz="3000" kern="0" dirty="0">
                <a:solidFill>
                  <a:srgbClr val="000000"/>
                </a:solidFill>
              </a:rPr>
              <a:t> to identify server-side C# code</a:t>
            </a:r>
          </a:p>
          <a:p>
            <a:r>
              <a:rPr lang="en-US" sz="3000" kern="0" dirty="0">
                <a:solidFill>
                  <a:srgbClr val="000000"/>
                </a:solidFill>
              </a:rPr>
              <a:t>Use </a:t>
            </a:r>
            <a:r>
              <a:rPr lang="en-US" sz="3000" b="1" kern="0" dirty="0">
                <a:solidFill>
                  <a:srgbClr val="000000"/>
                </a:solidFill>
              </a:rPr>
              <a:t>@@</a:t>
            </a:r>
            <a:r>
              <a:rPr lang="en-US" sz="3000" kern="0" dirty="0">
                <a:solidFill>
                  <a:srgbClr val="000000"/>
                </a:solidFill>
              </a:rPr>
              <a:t> to render an @ symbol in an HTML page</a:t>
            </a:r>
          </a:p>
          <a:p>
            <a:r>
              <a:rPr lang="en-US" sz="3000" kern="0" dirty="0">
                <a:solidFill>
                  <a:srgbClr val="000000"/>
                </a:solidFill>
              </a:rPr>
              <a:t>Use </a:t>
            </a:r>
            <a:r>
              <a:rPr lang="en-US" sz="3000" b="1" kern="0" dirty="0">
                <a:solidFill>
                  <a:srgbClr val="000000"/>
                </a:solidFill>
              </a:rPr>
              <a:t>@:</a:t>
            </a:r>
            <a:r>
              <a:rPr lang="en-US" sz="3000" kern="0" dirty="0">
                <a:solidFill>
                  <a:srgbClr val="000000"/>
                </a:solidFill>
              </a:rPr>
              <a:t> to explicitly declare a line of text as content and not code</a:t>
            </a:r>
          </a:p>
          <a:p>
            <a:r>
              <a:rPr lang="en-US" sz="3000" kern="0" dirty="0">
                <a:solidFill>
                  <a:srgbClr val="000000"/>
                </a:solidFill>
              </a:rPr>
              <a:t>Use </a:t>
            </a:r>
            <a:r>
              <a:rPr lang="en-US" sz="3000" b="1" kern="0" dirty="0">
                <a:solidFill>
                  <a:srgbClr val="000000"/>
                </a:solidFill>
              </a:rPr>
              <a:t>&lt;text&gt;</a:t>
            </a:r>
            <a:r>
              <a:rPr lang="en-US" sz="3000" kern="0" dirty="0">
                <a:solidFill>
                  <a:srgbClr val="000000"/>
                </a:solidFill>
              </a:rPr>
              <a:t>to explicitly declare several lines of text as content and not code</a:t>
            </a:r>
          </a:p>
          <a:p>
            <a:pPr lvl="0"/>
            <a:endParaRPr lang="en-US" kern="0" dirty="0">
              <a:solidFill>
                <a:srgbClr val="000000"/>
              </a:solidFill>
            </a:endParaRPr>
          </a:p>
        </p:txBody>
      </p:sp>
    </p:spTree>
    <p:extLst>
      <p:ext uri="{BB962C8B-B14F-4D97-AF65-F5344CB8AC3E}">
        <p14:creationId xmlns:p14="http://schemas.microsoft.com/office/powerpoint/2010/main" val="3814450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3c65190f-0c8d-49bf-8479-4ff8dcef44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Features of the Razor Syntax</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288925" lvl="1" indent="0">
              <a:buNone/>
            </a:pPr>
            <a:r>
              <a:rPr lang="en-US" kern="0" dirty="0">
                <a:solidFill>
                  <a:srgbClr val="000000"/>
                </a:solidFill>
              </a:rPr>
              <a:t>A sample code block displaying the features of Razor</a:t>
            </a:r>
          </a:p>
          <a:p>
            <a:pPr marL="688975" lvl="2" indent="0">
              <a:buNone/>
            </a:pPr>
            <a:r>
              <a:rPr lang="en-US" sz="1800" kern="0" dirty="0">
                <a:solidFill>
                  <a:srgbClr val="000000"/>
                </a:solidFill>
                <a:latin typeface="Consolas" panose="020B0609020204030204" pitchFamily="49" charset="0"/>
                <a:ea typeface="Times New Roman" panose="02020603050405020304" pitchFamily="18" charset="0"/>
                <a:cs typeface="Consolas" panose="020B0609020204030204" pitchFamily="49" charset="0"/>
              </a:rPr>
              <a:t>@* Some more Razor examples *@</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&lt;span&gt;</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Price including Sale Tax: @</a:t>
            </a:r>
            <a:r>
              <a:rPr lang="en-US" sz="1800" kern="0" dirty="0" err="1">
                <a:solidFill>
                  <a:srgbClr val="000000"/>
                </a:solidFill>
                <a:latin typeface="Consolas" panose="020B0609020204030204" pitchFamily="49" charset="0"/>
                <a:cs typeface="Consolas" panose="020B0609020204030204" pitchFamily="49" charset="0"/>
              </a:rPr>
              <a:t>ViewBag.Price</a:t>
            </a:r>
            <a:r>
              <a:rPr lang="en-US" sz="1800" kern="0" dirty="0">
                <a:solidFill>
                  <a:srgbClr val="000000"/>
                </a:solidFill>
                <a:latin typeface="Consolas" panose="020B0609020204030204" pitchFamily="49" charset="0"/>
                <a:cs typeface="Consolas" panose="020B0609020204030204" pitchFamily="49" charset="0"/>
              </a:rPr>
              <a:t> * 1.2 </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&lt;/span&gt;</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&lt;span&gt;</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Price including Sale Tax: @(</a:t>
            </a:r>
            <a:r>
              <a:rPr lang="en-US" sz="1800" kern="0" dirty="0" err="1">
                <a:solidFill>
                  <a:srgbClr val="000000"/>
                </a:solidFill>
                <a:latin typeface="Consolas" panose="020B0609020204030204" pitchFamily="49" charset="0"/>
                <a:cs typeface="Consolas" panose="020B0609020204030204" pitchFamily="49" charset="0"/>
              </a:rPr>
              <a:t>ViewBag.Price</a:t>
            </a:r>
            <a:r>
              <a:rPr lang="en-US" sz="1800" kern="0" dirty="0">
                <a:solidFill>
                  <a:srgbClr val="000000"/>
                </a:solidFill>
                <a:latin typeface="Consolas" panose="020B0609020204030204" pitchFamily="49" charset="0"/>
                <a:cs typeface="Consolas" panose="020B0609020204030204" pitchFamily="49" charset="0"/>
              </a:rPr>
              <a:t> * 1.2) </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&lt;/span&gt;</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a:t>
            </a:r>
            <a:r>
              <a:rPr lang="en-US" sz="1800" kern="0" dirty="0" err="1">
                <a:solidFill>
                  <a:srgbClr val="000000"/>
                </a:solidFill>
                <a:latin typeface="Consolas" panose="020B0609020204030204" pitchFamily="49" charset="0"/>
                <a:cs typeface="Consolas" panose="020B0609020204030204" pitchFamily="49" charset="0"/>
              </a:rPr>
              <a:t>int</a:t>
            </a:r>
            <a:r>
              <a:rPr lang="en-US" sz="1800" kern="0" dirty="0">
                <a:solidFill>
                  <a:srgbClr val="000000"/>
                </a:solidFill>
                <a:latin typeface="Consolas" panose="020B0609020204030204" pitchFamily="49" charset="0"/>
                <a:cs typeface="Consolas" panose="020B0609020204030204" pitchFamily="49" charset="0"/>
              </a:rPr>
              <a:t> </a:t>
            </a:r>
            <a:r>
              <a:rPr lang="en-US" sz="1800" kern="0" dirty="0" err="1">
                <a:solidFill>
                  <a:srgbClr val="000000"/>
                </a:solidFill>
                <a:latin typeface="Consolas" panose="020B0609020204030204" pitchFamily="49" charset="0"/>
                <a:cs typeface="Consolas" panose="020B0609020204030204" pitchFamily="49" charset="0"/>
              </a:rPr>
              <a:t>i</a:t>
            </a:r>
            <a:r>
              <a:rPr lang="en-US" sz="1800" kern="0" dirty="0">
                <a:solidFill>
                  <a:srgbClr val="000000"/>
                </a:solidFill>
                <a:latin typeface="Consolas" panose="020B0609020204030204" pitchFamily="49" charset="0"/>
                <a:cs typeface="Consolas" panose="020B0609020204030204" pitchFamily="49" charset="0"/>
              </a:rPr>
              <a:t> = 5;</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a:t>
            </a:r>
            <a:r>
              <a:rPr lang="en-US" sz="1800" kern="0" dirty="0" err="1">
                <a:solidFill>
                  <a:srgbClr val="000000"/>
                </a:solidFill>
                <a:latin typeface="Consolas" panose="020B0609020204030204" pitchFamily="49" charset="0"/>
                <a:cs typeface="Consolas" panose="020B0609020204030204" pitchFamily="49" charset="0"/>
              </a:rPr>
              <a:t>int</a:t>
            </a:r>
            <a:r>
              <a:rPr lang="en-US" sz="1800" kern="0" dirty="0">
                <a:solidFill>
                  <a:srgbClr val="000000"/>
                </a:solidFill>
                <a:latin typeface="Consolas" panose="020B0609020204030204" pitchFamily="49" charset="0"/>
                <a:cs typeface="Consolas" panose="020B0609020204030204" pitchFamily="49" charset="0"/>
              </a:rPr>
              <a:t> j = 6;</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a:t>
            </a:r>
            <a:r>
              <a:rPr lang="en-US" sz="1800" kern="0" dirty="0" err="1">
                <a:solidFill>
                  <a:srgbClr val="000000"/>
                </a:solidFill>
                <a:latin typeface="Consolas" panose="020B0609020204030204" pitchFamily="49" charset="0"/>
                <a:cs typeface="Consolas" panose="020B0609020204030204" pitchFamily="49" charset="0"/>
              </a:rPr>
              <a:t>int</a:t>
            </a:r>
            <a:r>
              <a:rPr lang="en-US" sz="1800" kern="0" dirty="0">
                <a:solidFill>
                  <a:srgbClr val="000000"/>
                </a:solidFill>
                <a:latin typeface="Consolas" panose="020B0609020204030204" pitchFamily="49" charset="0"/>
                <a:cs typeface="Consolas" panose="020B0609020204030204" pitchFamily="49" charset="0"/>
              </a:rPr>
              <a:t> z = </a:t>
            </a:r>
            <a:r>
              <a:rPr lang="en-US" sz="1800" kern="0" dirty="0" err="1">
                <a:solidFill>
                  <a:srgbClr val="000000"/>
                </a:solidFill>
                <a:latin typeface="Consolas" panose="020B0609020204030204" pitchFamily="49" charset="0"/>
                <a:cs typeface="Consolas" panose="020B0609020204030204" pitchFamily="49" charset="0"/>
              </a:rPr>
              <a:t>i</a:t>
            </a:r>
            <a:r>
              <a:rPr lang="en-US" sz="1800" kern="0" dirty="0">
                <a:solidFill>
                  <a:srgbClr val="000000"/>
                </a:solidFill>
                <a:latin typeface="Consolas" panose="020B0609020204030204" pitchFamily="49" charset="0"/>
                <a:cs typeface="Consolas" panose="020B0609020204030204" pitchFamily="49" charset="0"/>
              </a:rPr>
              <a:t> + j;</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    @z</a:t>
            </a:r>
          </a:p>
          <a:p>
            <a:pPr marL="688975" lvl="2" indent="0">
              <a:buNone/>
            </a:pPr>
            <a:r>
              <a:rPr lang="en-US" sz="1800" kern="0" dirty="0">
                <a:solidFill>
                  <a:srgbClr val="000000"/>
                </a:solidFill>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3539304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bed8f8e9-de21-4d3b-9f31-ca3d5a3029c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Demonstration: How to Use the Razor Syntax</a:t>
            </a:r>
            <a:endParaRPr lang="en-IN" dirty="0"/>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r>
              <a:rPr lang="en-US" kern="0" dirty="0">
                <a:solidFill>
                  <a:srgbClr val="000000"/>
                </a:solidFill>
              </a:rPr>
              <a:t>In this demonstration, you will learn how to:</a:t>
            </a:r>
          </a:p>
          <a:p>
            <a:r>
              <a:rPr lang="en-US" sz="3000" kern="0" dirty="0">
                <a:solidFill>
                  <a:srgbClr val="000000"/>
                </a:solidFill>
              </a:rPr>
              <a:t>Add a view to an MVC application</a:t>
            </a:r>
          </a:p>
          <a:p>
            <a:r>
              <a:rPr lang="en-US" sz="3000" kern="0" dirty="0">
                <a:solidFill>
                  <a:srgbClr val="000000"/>
                </a:solidFill>
              </a:rPr>
              <a:t>Add code to the view by using the Razor syntax</a:t>
            </a:r>
          </a:p>
          <a:p>
            <a:r>
              <a:rPr lang="en-US" sz="3000" kern="0" dirty="0">
                <a:solidFill>
                  <a:srgbClr val="000000"/>
                </a:solidFill>
              </a:rPr>
              <a:t>Use Razor to read a value from the </a:t>
            </a:r>
            <a:r>
              <a:rPr lang="en-US" sz="3000" b="1" kern="0" dirty="0" err="1">
                <a:solidFill>
                  <a:srgbClr val="000000"/>
                </a:solidFill>
              </a:rPr>
              <a:t>ViewBag</a:t>
            </a:r>
            <a:r>
              <a:rPr lang="en-US" sz="3000" kern="0" dirty="0">
                <a:solidFill>
                  <a:srgbClr val="000000"/>
                </a:solidFill>
              </a:rPr>
              <a:t> property and render it to the browser</a:t>
            </a:r>
          </a:p>
          <a:p>
            <a:pPr lvl="0"/>
            <a:endParaRPr lang="en-US" kern="0" dirty="0">
              <a:solidFill>
                <a:srgbClr val="000000"/>
              </a:solidFill>
            </a:endParaRPr>
          </a:p>
        </p:txBody>
      </p:sp>
    </p:spTree>
    <p:extLst>
      <p:ext uri="{BB962C8B-B14F-4D97-AF65-F5344CB8AC3E}">
        <p14:creationId xmlns:p14="http://schemas.microsoft.com/office/powerpoint/2010/main" val="2576140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513252e2-b0ec-4c1e-8604-7c286397dd5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Alternative View Engines</a:t>
            </a:r>
          </a:p>
        </p:txBody>
      </p:sp>
      <p:sp>
        <p:nvSpPr>
          <p:cNvPr id="4" name="Content Placeholder 2"/>
          <p:cNvSpPr txBox="1">
            <a:spLocks/>
          </p:cNvSpPr>
          <p:nvPr/>
        </p:nvSpPr>
        <p:spPr>
          <a:xfrm>
            <a:off x="458788" y="1021215"/>
            <a:ext cx="8119156" cy="5147356"/>
          </a:xfrm>
          <a:prstGeom prst="rect">
            <a:avLst/>
          </a:prstGeom>
        </p:spPr>
        <p:txBody>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kern="0" dirty="0">
                <a:solidFill>
                  <a:srgbClr val="000000"/>
                </a:solidFill>
              </a:rPr>
              <a:t>A view engine is a component of the MVC framework that is responsible for: </a:t>
            </a:r>
          </a:p>
          <a:p>
            <a:pPr marL="360000" lvl="1"/>
            <a:r>
              <a:rPr lang="en-US" kern="0" dirty="0">
                <a:solidFill>
                  <a:srgbClr val="000000"/>
                </a:solidFill>
              </a:rPr>
              <a:t>Locating view files</a:t>
            </a:r>
          </a:p>
          <a:p>
            <a:pPr marL="360000" lvl="1"/>
            <a:r>
              <a:rPr lang="en-US" kern="0" dirty="0">
                <a:solidFill>
                  <a:srgbClr val="000000"/>
                </a:solidFill>
              </a:rPr>
              <a:t>Running the server-side code that view files contain</a:t>
            </a:r>
          </a:p>
          <a:p>
            <a:pPr marL="360000" lvl="1"/>
            <a:r>
              <a:rPr lang="en-US" kern="0" dirty="0">
                <a:solidFill>
                  <a:srgbClr val="000000"/>
                </a:solidFill>
              </a:rPr>
              <a:t>Rendering HTML that the browser can display to the user</a:t>
            </a:r>
          </a:p>
          <a:p>
            <a:pPr lvl="0"/>
            <a:r>
              <a:rPr lang="en-US" kern="0" dirty="0">
                <a:solidFill>
                  <a:srgbClr val="000000"/>
                </a:solidFill>
              </a:rPr>
              <a:t>Razor is the default view engine in MVC</a:t>
            </a:r>
          </a:p>
          <a:p>
            <a:pPr lvl="0"/>
            <a:r>
              <a:rPr lang="en-US" kern="0" dirty="0">
                <a:solidFill>
                  <a:srgbClr val="000000"/>
                </a:solidFill>
              </a:rPr>
              <a:t>It is possible to create a custom view engine</a:t>
            </a:r>
          </a:p>
          <a:p>
            <a:pPr marL="360000" lvl="1"/>
            <a:r>
              <a:rPr lang="en-US" kern="0" dirty="0">
                <a:solidFill>
                  <a:srgbClr val="000000"/>
                </a:solidFill>
              </a:rPr>
              <a:t>Need to implement the </a:t>
            </a:r>
            <a:r>
              <a:rPr lang="en-US" b="1" kern="0" dirty="0" err="1">
                <a:solidFill>
                  <a:srgbClr val="000000"/>
                </a:solidFill>
              </a:rPr>
              <a:t>IViewEngine</a:t>
            </a:r>
            <a:r>
              <a:rPr lang="en-US" kern="0" dirty="0">
                <a:solidFill>
                  <a:srgbClr val="000000"/>
                </a:solidFill>
              </a:rPr>
              <a:t> interface</a:t>
            </a:r>
          </a:p>
          <a:p>
            <a:pPr lvl="0"/>
            <a:endParaRPr lang="en-US" kern="0" dirty="0">
              <a:solidFill>
                <a:srgbClr val="000000"/>
              </a:solidFill>
            </a:endParaRPr>
          </a:p>
        </p:txBody>
      </p:sp>
    </p:spTree>
    <p:extLst>
      <p:ext uri="{BB962C8B-B14F-4D97-AF65-F5344CB8AC3E}">
        <p14:creationId xmlns:p14="http://schemas.microsoft.com/office/powerpoint/2010/main" val="3925735941"/>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2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9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0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31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3605</Words>
  <Application>Microsoft Office PowerPoint</Application>
  <PresentationFormat>On-screen Show (4:3)</PresentationFormat>
  <Paragraphs>396</Paragraphs>
  <Slides>32</Slides>
  <Notes>32</Notes>
  <HiddenSlides>1</HiddenSlides>
  <MMClips>0</MMClips>
  <ScaleCrop>false</ScaleCrop>
  <HeadingPairs>
    <vt:vector size="6" baseType="variant">
      <vt:variant>
        <vt:lpstr>Fonts Used</vt:lpstr>
      </vt:variant>
      <vt:variant>
        <vt:i4>7</vt:i4>
      </vt:variant>
      <vt:variant>
        <vt:lpstr>Theme</vt:lpstr>
      </vt:variant>
      <vt:variant>
        <vt:i4>32</vt:i4>
      </vt:variant>
      <vt:variant>
        <vt:lpstr>Slide Titles</vt:lpstr>
      </vt:variant>
      <vt:variant>
        <vt:i4>32</vt:i4>
      </vt:variant>
    </vt:vector>
  </HeadingPairs>
  <TitlesOfParts>
    <vt:vector size="71" baseType="lpstr">
      <vt:lpstr>Lucida Sans Unicode</vt:lpstr>
      <vt:lpstr>Wingdings</vt:lpstr>
      <vt:lpstr>Verdana</vt:lpstr>
      <vt:lpstr>Segoe UI</vt:lpstr>
      <vt:lpstr>Arial</vt:lpstr>
      <vt:lpstr>Consolas</vt:lpstr>
      <vt:lpstr>Calibri</vt:lpstr>
      <vt:lpstr>NG_MOC_Core_ModuleNew2</vt:lpstr>
      <vt:lpstr>1_NG_MOC_Core_ModuleNew2</vt:lpstr>
      <vt:lpstr>2_NG_MOC_Core_ModuleNew2</vt:lpstr>
      <vt:lpstr>3_NG_MOC_Core_ModuleNew2</vt:lpstr>
      <vt:lpstr>4_NG_MOC_Core_ModuleNew2</vt:lpstr>
      <vt:lpstr>5_NG_MOC_Core_ModuleNew2</vt:lpstr>
      <vt:lpstr>6_NG_MOC_Core_ModuleNew2</vt:lpstr>
      <vt:lpstr>7_NG_MOC_Core_ModuleNew2</vt:lpstr>
      <vt:lpstr>8_NG_MOC_Core_ModuleNew2</vt:lpstr>
      <vt:lpstr>9_NG_MOC_Core_ModuleNew2</vt:lpstr>
      <vt:lpstr>10_NG_MOC_Core_ModuleNew2</vt:lpstr>
      <vt:lpstr>11_NG_MOC_Core_ModuleNew2</vt:lpstr>
      <vt:lpstr>12_NG_MOC_Core_ModuleNew2</vt:lpstr>
      <vt:lpstr>13_NG_MOC_Core_ModuleNew2</vt:lpstr>
      <vt:lpstr>14_NG_MOC_Core_ModuleNew2</vt:lpstr>
      <vt:lpstr>15_NG_MOC_Core_ModuleNew2</vt:lpstr>
      <vt:lpstr>16_NG_MOC_Core_ModuleNew2</vt:lpstr>
      <vt:lpstr>17_NG_MOC_Core_ModuleNew2</vt:lpstr>
      <vt:lpstr>18_NG_MOC_Core_ModuleNew2</vt:lpstr>
      <vt:lpstr>19_NG_MOC_Core_ModuleNew2</vt:lpstr>
      <vt:lpstr>20_NG_MOC_Core_ModuleNew2</vt:lpstr>
      <vt:lpstr>21_NG_MOC_Core_ModuleNew2</vt:lpstr>
      <vt:lpstr>22_NG_MOC_Core_ModuleNew2</vt:lpstr>
      <vt:lpstr>23_NG_MOC_Core_ModuleNew2</vt:lpstr>
      <vt:lpstr>24_NG_MOC_Core_ModuleNew2</vt:lpstr>
      <vt:lpstr>25_NG_MOC_Core_ModuleNew2</vt:lpstr>
      <vt:lpstr>26_NG_MOC_Core_ModuleNew2</vt:lpstr>
      <vt:lpstr>27_NG_MOC_Core_ModuleNew2</vt:lpstr>
      <vt:lpstr>28_NG_MOC_Core_ModuleNew2</vt:lpstr>
      <vt:lpstr>29_NG_MOC_Core_ModuleNew2</vt:lpstr>
      <vt:lpstr>30_NG_MOC_Core_ModuleNew2</vt:lpstr>
      <vt:lpstr>31_NG_MOC_Core_ModuleNew2</vt:lpstr>
      <vt:lpstr>Module 5</vt:lpstr>
      <vt:lpstr>Module Overview</vt:lpstr>
      <vt:lpstr>Lesson 1: Creating Views with Razor Syntax</vt:lpstr>
      <vt:lpstr>Adding Views</vt:lpstr>
      <vt:lpstr>Differentiating Server-Side Code from HTML</vt:lpstr>
      <vt:lpstr>Using the @ Symbol</vt:lpstr>
      <vt:lpstr>Features of the Razor Syntax</vt:lpstr>
      <vt:lpstr>Demonstration: How to Use the Razor Syntax</vt:lpstr>
      <vt:lpstr>Alternative View Engines</vt:lpstr>
      <vt:lpstr>Dependency Injection into Views</vt:lpstr>
      <vt:lpstr>When Injecting Services into Views</vt:lpstr>
      <vt:lpstr>Lesson 2: Using HTML Helpers and Tag Helpers</vt:lpstr>
      <vt:lpstr>Introduction to HTML Helpers and Tag Helpers</vt:lpstr>
      <vt:lpstr>Using HTML Action Helpers</vt:lpstr>
      <vt:lpstr>Demonstration: How to Use HTML Helpers</vt:lpstr>
      <vt:lpstr>Using Tag Helpers</vt:lpstr>
      <vt:lpstr>Using the @addTagHelper Directive</vt:lpstr>
      <vt:lpstr>Demonstration: How to Use Tag Helpers</vt:lpstr>
      <vt:lpstr>Lesson 3: Reusing Code in Views</vt:lpstr>
      <vt:lpstr>Creating Partial Views</vt:lpstr>
      <vt:lpstr>Using Partial Views</vt:lpstr>
      <vt:lpstr>Demonstration: How to Create and Use Partial Views</vt:lpstr>
      <vt:lpstr>Creating View Components</vt:lpstr>
      <vt:lpstr>A View Component Example</vt:lpstr>
      <vt:lpstr>Using View Components</vt:lpstr>
      <vt:lpstr>Invoking View Components with Parameters</vt:lpstr>
      <vt:lpstr>Demonstration: How to Create and Use View Components</vt:lpstr>
      <vt:lpstr>Lab: Developing Views</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2019-01-24T11:23:47Z</dcterms:created>
  <dcterms:modified xsi:type="dcterms:W3CDTF">2019-02-04T07:58:34Z</dcterms:modified>
</cp:coreProperties>
</file>